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61" r:id="rId4"/>
    <p:sldId id="262" r:id="rId5"/>
    <p:sldId id="263" r:id="rId6"/>
    <p:sldId id="267" r:id="rId7"/>
    <p:sldId id="268" r:id="rId8"/>
    <p:sldId id="270" r:id="rId9"/>
    <p:sldId id="272" r:id="rId10"/>
    <p:sldId id="273" r:id="rId11"/>
    <p:sldId id="264" r:id="rId12"/>
    <p:sldId id="274" r:id="rId13"/>
    <p:sldId id="276" r:id="rId14"/>
    <p:sldId id="271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6" r:id="rId24"/>
    <p:sldId id="265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37"/>
    <a:srgbClr val="009E47"/>
    <a:srgbClr val="47D45A"/>
    <a:srgbClr val="21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E32EAE-4E13-A746-9B50-C8AF6A836F10}" v="1" dt="2024-02-20T14:01:14.368"/>
    <p1510:client id="{E205BCF2-FB8A-44F6-98F4-C0BA2627C4D4}" v="33" dt="2024-02-19T09:12:11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84"/>
  </p:normalViewPr>
  <p:slideViewPr>
    <p:cSldViewPr snapToGrid="0">
      <p:cViewPr varScale="1">
        <p:scale>
          <a:sx n="114" d="100"/>
          <a:sy n="114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E713A-CEA8-4F5A-8CB8-07056BA83DD1}" type="datetimeFigureOut">
              <a:rPr lang="it-IT" smtClean="0"/>
              <a:t>20/02/24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60DCE-AD4F-4E03-B49D-F377F395DA5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5204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0DCE-AD4F-4E03-B49D-F377F395DA5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7688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33033-DD93-1B72-0E1B-BD141D2E9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C19CF9A-503D-1811-9040-186D93E12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76C0F71-4832-805B-A7D4-A4D3DE0F1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0A6D14-DB47-8209-990F-75461860B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0DCE-AD4F-4E03-B49D-F377F395DA5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1460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31A33-68C2-0078-B2C8-5ABE2B305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94B94A9-D1A2-1FA8-03B7-B3363BAB1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90F1370-E894-D99A-9B68-BDD01F211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FBE780-4F93-FE9B-FB69-7CA35340CC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0DCE-AD4F-4E03-B49D-F377F395DA51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0465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31A33-68C2-0078-B2C8-5ABE2B305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94B94A9-D1A2-1FA8-03B7-B3363BAB1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90F1370-E894-D99A-9B68-BDD01F211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FBE780-4F93-FE9B-FB69-7CA35340CC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0DCE-AD4F-4E03-B49D-F377F395DA51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376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E0448-68A2-9269-4549-97A9F25F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B269A78-0DC7-BF04-80D4-A6882D1C7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BB2121-5EE0-A5B4-0C07-9774D0AC9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A4F9E8-3D36-F2AC-F799-7931FFE87B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0DCE-AD4F-4E03-B49D-F377F395DA5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8464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8DA9A-4631-07E2-D9FC-6A8AB199E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6691E40-90F8-06F1-B390-05F1A04B4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F189E96-C02C-DD92-ECCC-651AA90EA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98F48C-EA89-20B2-AD99-6957CB6AA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0DCE-AD4F-4E03-B49D-F377F395DA51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6925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31A33-68C2-0078-B2C8-5ABE2B305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94B94A9-D1A2-1FA8-03B7-B3363BAB1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90F1370-E894-D99A-9B68-BDD01F211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FBE780-4F93-FE9B-FB69-7CA35340CC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0DCE-AD4F-4E03-B49D-F377F395DA51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388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3EBE556-814B-59C0-F88A-46311E457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4EDFEC-A853-5BFF-8E4F-FC67C122E8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DB6EFB6-A8D3-FD44-B050-FF141B2CFB9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CD714AF-81A8-1048-9F72-367108391C32}" type="slidenum">
              <a:t>16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F9E7E3A-B962-546D-0647-F9B84418A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BBED326-76DB-D049-343A-07962A7E3F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DC2189-295B-2315-0F22-7B6783F86AD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F1B9D7B-AEEC-8843-9B85-EBB89B43ED7A}" type="slidenum">
              <a:t>17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1A8779F-6ED1-BAC1-96F6-21B5971732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EBA9CCB-74BD-B0C9-0EAC-6E83DC399F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B485A0D-859F-B250-7028-2808F180F8C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4F7FD78-FF00-4246-AB88-2253E8D578DC}" type="slidenum">
              <a:t>20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7A1BF0-D0D1-E121-FB39-3F38E33AF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54F6A4A-EE2C-CC5F-CA7E-2FAEE13636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DDED42-568C-B9F5-B564-4719F0C8C67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B43B83F-B371-F441-994C-474A28766AAB}" type="slidenum">
              <a:t>21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A0C86-DF66-AA05-6D7C-0006346BB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B11DA5-04C0-5ED2-6610-ED2BC9851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231864F-7B26-EDAC-1599-BD45E8000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2481F3-FC5D-559A-D2B1-2E5A9E50C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0DCE-AD4F-4E03-B49D-F377F395DA51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4046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AC4FF74-C36B-3294-C161-7953F27A68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3CFD263-B44C-C45A-2B5A-C62956CD2A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94BC05-939D-F24E-40FB-B8C02C748DF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EC4C1FC-E2CC-D044-AFC3-849F6E50A7BF}" type="slidenum">
              <a:t>22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8B46D2D-6D31-E747-943F-E7035C157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ECE4C01-0B04-DCFA-55B3-8C5BA8D25A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BCBABE-F530-B32B-6DE0-3D06DB29AB3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16BA4F-888A-D641-8A5C-05CE55AC38CF}" type="slidenum">
              <a:t>23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B4B49-1FB0-2183-CFDE-6E7595B9C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63CAD8-3E72-31F3-5456-A0DE0849C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D2D192B-7801-E9D7-E491-797D0EEA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E55475-464D-E0FF-E376-0243602A2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0DCE-AD4F-4E03-B49D-F377F395DA51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4295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74D49-B194-E26E-9F4C-488C6FE2D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AA1D958-93B8-03C9-F8FB-31C589F79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ED8842-3187-B4E2-0BAD-4CB9DCAB1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DBA210-54DB-3EAD-0000-939464CFB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0DCE-AD4F-4E03-B49D-F377F395DA51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218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7A85A-B3E8-96DE-846C-AD49CC1A7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C6CD838-377B-060C-0A57-0BFFC50EA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A7F1920-8828-9CE9-2285-631B6189C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CB6F72-EBF2-106D-AB2C-EC327BD1E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0DCE-AD4F-4E03-B49D-F377F395DA51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811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E561F-D5B3-3471-0490-BB3733C67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2945002-3BC5-ACB1-8920-F57C3C349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6E855C1-CA91-6224-1920-F6B96AE38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C63925-647C-B897-B9CB-13D0A9B6E5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0DCE-AD4F-4E03-B49D-F377F395DA51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985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BF037-E9C1-D8A2-F6F8-1BB530AE7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A72134-4603-E747-40A9-42E48F76D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5069794-0526-D0EC-A7A4-4D146CD84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DE2366-66A6-EEE2-45A8-06C880D9A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0DCE-AD4F-4E03-B49D-F377F395DA5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322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5261F-F353-9994-7948-81454945C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86B6E7E-7253-24B4-7149-C0E5117D81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7CA21AE-D86E-F036-031A-974E312F9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3707E5A-9D0F-E996-0AC0-7A95DBD954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0DCE-AD4F-4E03-B49D-F377F395DA5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4085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96A35-5ECC-674F-E786-BE8BDC67B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5DB1719-7574-A4EB-6D3F-E3879C02A0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D09964A-3856-E52D-05B3-9DFBEF567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C74107-B577-43CD-99B1-6E1DF1F5CE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0DCE-AD4F-4E03-B49D-F377F395DA51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8327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E0448-68A2-9269-4549-97A9F25F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B269A78-0DC7-BF04-80D4-A6882D1C7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BB2121-5EE0-A5B4-0C07-9774D0AC9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A4F9E8-3D36-F2AC-F799-7931FFE87B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60DCE-AD4F-4E03-B49D-F377F395DA51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056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A3BD37-E4E8-9687-272D-208C96D8B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EEB5BF-24DE-ED63-561F-77E198F8F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E683018-9157-E1C5-3257-A0376DA7E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EB24D-311A-41F1-B672-F2A417097F38}" type="datetimeFigureOut">
              <a:rPr lang="it-IT" smtClean="0"/>
              <a:t>20/02/24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9D64423-81E5-EBEA-E585-974B15178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82E035-C31B-2BDE-3864-98845490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3A99-7450-49FB-ABEB-4D6CA6947F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708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DFB99C-5BCE-B059-FBA2-15FEB289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B618911-A6C3-DD2C-8DFC-BFFAA1E27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C15B2F-7D57-714F-D9BC-D5F36442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EB24D-311A-41F1-B672-F2A417097F38}" type="datetimeFigureOut">
              <a:rPr lang="it-IT" smtClean="0"/>
              <a:t>20/02/24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9B4661-EABE-8EED-23EA-A5670B67B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BAD2C4-AA63-8CBA-D357-DD11D51C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3A99-7450-49FB-ABEB-4D6CA6947F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3144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F470D82-0AC7-3166-DB16-21B4AAD2D6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51DC5AB-9F0B-E35C-B11F-A38168142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F4861A-FB0A-7806-F683-A144F67D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EB24D-311A-41F1-B672-F2A417097F38}" type="datetimeFigureOut">
              <a:rPr lang="it-IT" smtClean="0"/>
              <a:t>20/02/24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739A27-998B-9BBA-FBFF-BC02DDB6F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CCF9D4-6D78-30E9-FE12-4ED4E33D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3A99-7450-49FB-ABEB-4D6CA6947F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5617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5F378B-B3CE-CF1D-B46C-7529F8BC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F91A1E-EE35-4854-EE0C-0D22D2679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61F17B2-25F8-732F-181A-3A1576A58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EB24D-311A-41F1-B672-F2A417097F38}" type="datetimeFigureOut">
              <a:rPr lang="it-IT" smtClean="0"/>
              <a:t>20/02/24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04EE5DD-1731-45E3-8613-C197890A3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859FEB-64FD-9D36-8172-EA0DD684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3A99-7450-49FB-ABEB-4D6CA6947F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2299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FA4DD2-6E3F-F03D-85F5-7A548D7D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BAA761D-4539-C43D-96DD-9525A85D2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2002E6-25BD-A9F5-9E01-0137D3C25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EB24D-311A-41F1-B672-F2A417097F38}" type="datetimeFigureOut">
              <a:rPr lang="it-IT" smtClean="0"/>
              <a:t>20/02/24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DAEA52-3786-5CD2-4994-45BCC54FE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8C7093-439E-337F-7A00-863CDFA7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3A99-7450-49FB-ABEB-4D6CA6947F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987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42579E-DC3B-FA1E-09A4-896B7422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85FF97-BBB1-AFF3-8615-9A629F6C5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E5A93EF-4A9C-3F73-4EE7-4828C5BDF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60CDFF-4364-5B6E-5841-C927ED5BF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EB24D-311A-41F1-B672-F2A417097F38}" type="datetimeFigureOut">
              <a:rPr lang="it-IT" smtClean="0"/>
              <a:t>20/02/24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6D72CA-E71A-AAF8-6724-494401580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D20AFCC-870E-FAB6-A70A-6AF1EEBE1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3A99-7450-49FB-ABEB-4D6CA6947F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650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BEF6E3-35B4-EA6C-6D39-20AA1B735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107648-B969-D1F5-5B4A-C4A07FEE6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D0184CE-61C6-8EAE-92C8-B685CE6A4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A5E23E9-7F13-23C3-F3EA-F82444EE8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B7CA2F7-E283-A717-C917-7B96CB16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14E9AB3-5E9E-C37F-FFD9-007840A31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EB24D-311A-41F1-B672-F2A417097F38}" type="datetimeFigureOut">
              <a:rPr lang="it-IT" smtClean="0"/>
              <a:t>20/02/24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D2CA43B-7CF8-D524-1C3C-54A39930D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A29E294-F7E3-FE48-1196-054C6D46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3A99-7450-49FB-ABEB-4D6CA6947F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1443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E49FD7-AEB6-4CC7-ACC5-4F8E79D8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947909C-82EB-881E-03AE-4484D177B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EB24D-311A-41F1-B672-F2A417097F38}" type="datetimeFigureOut">
              <a:rPr lang="it-IT" smtClean="0"/>
              <a:t>20/02/24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AE750-A639-469C-B302-A7E10F4EE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09AB9E2-A550-C343-CCE1-0FA8013A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3A99-7450-49FB-ABEB-4D6CA6947F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0015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0EE76A7-9F90-79D6-8386-66EB5C945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EB24D-311A-41F1-B672-F2A417097F38}" type="datetimeFigureOut">
              <a:rPr lang="it-IT" smtClean="0"/>
              <a:t>20/02/24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436DC6A-1583-7054-7825-6B351602D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50FBD0A-2009-DD1F-FA02-A5BC8E0BF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3A99-7450-49FB-ABEB-4D6CA6947F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488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E94FC9-E78A-8E6E-EF9A-38F23D6F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BF02E8-3694-B4C4-2B44-7755A4173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AA916AF-7904-3B2C-80C0-54FF4F81E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B2F393F-0167-7DD8-9998-C735E4F87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EB24D-311A-41F1-B672-F2A417097F38}" type="datetimeFigureOut">
              <a:rPr lang="it-IT" smtClean="0"/>
              <a:t>20/02/24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86CAA76-E091-2411-A637-C0BB82206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12E770C-F2E8-2E85-9BC4-52791D97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3A99-7450-49FB-ABEB-4D6CA6947F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8850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163470-1A3E-E9AC-D434-EFDBE6085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22D0007-1796-D7D3-A9C1-7A172587CC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F4BE5AC-D1B8-BEB7-963E-C17A5DBFE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E51A08B-0837-CDD0-F391-C613D4AE3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EB24D-311A-41F1-B672-F2A417097F38}" type="datetimeFigureOut">
              <a:rPr lang="it-IT" smtClean="0"/>
              <a:t>20/02/24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5490D0A-E9ED-2038-2D09-38CCA1C4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C5530F3-205B-6FBB-0EDF-6D23E405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23A99-7450-49FB-ABEB-4D6CA6947F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8147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5F31180-4160-7BAB-44AA-6865C3EC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4ACED1A-D4CD-84D1-1CDE-51754D94C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41D9C7-526A-B0B4-2288-27677D22E5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6EB24D-311A-41F1-B672-F2A417097F38}" type="datetimeFigureOut">
              <a:rPr lang="it-IT" smtClean="0"/>
              <a:t>20/02/24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35E04F-0185-33D9-DE00-3667F025C2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38A895-9A5D-1BE9-7CB9-383A5434C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823A99-7450-49FB-ABEB-4D6CA6947F8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772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A73D2ED5-178A-0C78-6AA1-BB16AB1CAAFA}"/>
              </a:ext>
            </a:extLst>
          </p:cNvPr>
          <p:cNvSpPr/>
          <p:nvPr/>
        </p:nvSpPr>
        <p:spPr>
          <a:xfrm>
            <a:off x="11517085" y="975035"/>
            <a:ext cx="1349827" cy="5403133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764EDC4E-C607-4E77-4F04-AE97ADED7070}"/>
              </a:ext>
            </a:extLst>
          </p:cNvPr>
          <p:cNvSpPr/>
          <p:nvPr/>
        </p:nvSpPr>
        <p:spPr>
          <a:xfrm rot="12737276">
            <a:off x="4590023" y="-1717648"/>
            <a:ext cx="7858722" cy="1832898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Google Shape;824;p26">
            <a:extLst>
              <a:ext uri="{FF2B5EF4-FFF2-40B4-BE49-F238E27FC236}">
                <a16:creationId xmlns:a16="http://schemas.microsoft.com/office/drawing/2014/main" id="{6BD93D84-BCDC-40BA-F521-4F05B9E0561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629711" y="4661634"/>
            <a:ext cx="5326317" cy="1177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0" err="1">
                <a:solidFill>
                  <a:srgbClr val="212529"/>
                </a:solidFill>
                <a:latin typeface="Abadi" panose="020B0604020104020204" pitchFamily="34" charset="0"/>
                <a:ea typeface="Roboto Medium"/>
                <a:cs typeface="Roboto Medium"/>
                <a:sym typeface="Roboto Medium"/>
              </a:rPr>
              <a:t>Presentazione</a:t>
            </a:r>
            <a:r>
              <a:rPr lang="en" sz="6600" b="0">
                <a:solidFill>
                  <a:srgbClr val="212529"/>
                </a:solidFill>
                <a:latin typeface="Abadi" panose="020B0604020104020204" pitchFamily="34" charset="0"/>
                <a:ea typeface="Roboto Medium"/>
                <a:cs typeface="Roboto Medium"/>
                <a:sym typeface="Roboto Medium"/>
              </a:rPr>
              <a:t> </a:t>
            </a:r>
            <a:r>
              <a:rPr lang="en" sz="6600" b="0" err="1">
                <a:solidFill>
                  <a:srgbClr val="007A37"/>
                </a:solidFill>
                <a:latin typeface="Abadi" panose="020B0604020104020204" pitchFamily="34" charset="0"/>
                <a:ea typeface="Roboto Medium"/>
                <a:cs typeface="Roboto Medium"/>
                <a:sym typeface="Roboto Medium"/>
              </a:rPr>
              <a:t>OssigeNow</a:t>
            </a:r>
            <a:br>
              <a:rPr lang="en" b="0">
                <a:solidFill>
                  <a:srgbClr val="212529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endParaRPr b="0">
              <a:solidFill>
                <a:srgbClr val="21252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" name="Google Shape;825;p26">
            <a:extLst>
              <a:ext uri="{FF2B5EF4-FFF2-40B4-BE49-F238E27FC236}">
                <a16:creationId xmlns:a16="http://schemas.microsoft.com/office/drawing/2014/main" id="{FD0810A9-85A9-013F-9B30-C563CCCCB3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18713" y="4259456"/>
            <a:ext cx="5238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Un’app che risolverà tutti </a:t>
            </a:r>
            <a:r>
              <a:rPr lang="it-IT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</a:t>
            </a:r>
            <a:r>
              <a:rPr lang="en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vostri problemi nell’organizzazione dei calcetti!</a:t>
            </a:r>
            <a:endParaRPr i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B0A30B-B342-7BAF-1BE2-79DB7B1DA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419" y="153349"/>
            <a:ext cx="3410427" cy="342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5AAF041-8BCB-4BDE-FBDF-D071911EC6D7}"/>
              </a:ext>
            </a:extLst>
          </p:cNvPr>
          <p:cNvSpPr txBox="1"/>
          <p:nvPr/>
        </p:nvSpPr>
        <p:spPr>
          <a:xfrm>
            <a:off x="219518" y="5250424"/>
            <a:ext cx="38932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badi" panose="020B0604020104020204" pitchFamily="34" charset="0"/>
              </a:rPr>
              <a:t>Progetto a cura di:</a:t>
            </a:r>
          </a:p>
          <a:p>
            <a:r>
              <a:rPr lang="it-IT">
                <a:latin typeface="Abadi" panose="020B0604020104020204" pitchFamily="34" charset="0"/>
              </a:rPr>
              <a:t>Marco Pilia</a:t>
            </a:r>
          </a:p>
          <a:p>
            <a:r>
              <a:rPr lang="it-IT">
                <a:latin typeface="Abadi" panose="020B0604020104020204" pitchFamily="34" charset="0"/>
              </a:rPr>
              <a:t>Simone Dessì</a:t>
            </a:r>
          </a:p>
          <a:p>
            <a:r>
              <a:rPr lang="it-IT">
                <a:latin typeface="Abadi" panose="020B0604020104020204" pitchFamily="34" charset="0"/>
              </a:rPr>
              <a:t>Leonardo Piras</a:t>
            </a:r>
          </a:p>
          <a:p>
            <a:r>
              <a:rPr lang="it-IT">
                <a:latin typeface="Abadi" panose="020B0604020104020204" pitchFamily="34" charset="0"/>
              </a:rPr>
              <a:t>Ahmed </a:t>
            </a:r>
            <a:r>
              <a:rPr lang="it-IT" err="1">
                <a:latin typeface="Abadi" panose="020B0604020104020204" pitchFamily="34" charset="0"/>
              </a:rPr>
              <a:t>Bensaid</a:t>
            </a:r>
            <a:endParaRPr lang="it-IT">
              <a:latin typeface="Abadi" panose="020B0604020104020204" pitchFamily="34" charset="0"/>
            </a:endParaRPr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B077A83B-F5D4-B669-82AD-FCDC3D7EC961}"/>
              </a:ext>
            </a:extLst>
          </p:cNvPr>
          <p:cNvSpPr/>
          <p:nvPr/>
        </p:nvSpPr>
        <p:spPr>
          <a:xfrm>
            <a:off x="9528841" y="4917233"/>
            <a:ext cx="5326317" cy="1940767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riangolo isoscele 8">
            <a:extLst>
              <a:ext uri="{FF2B5EF4-FFF2-40B4-BE49-F238E27FC236}">
                <a16:creationId xmlns:a16="http://schemas.microsoft.com/office/drawing/2014/main" id="{5D8B62CC-625F-9C04-7046-0AE46D0AC68A}"/>
              </a:ext>
            </a:extLst>
          </p:cNvPr>
          <p:cNvSpPr/>
          <p:nvPr/>
        </p:nvSpPr>
        <p:spPr>
          <a:xfrm rot="10800000">
            <a:off x="11448659" y="-83976"/>
            <a:ext cx="1483569" cy="1059010"/>
          </a:xfrm>
          <a:prstGeom prst="triangle">
            <a:avLst/>
          </a:prstGeom>
          <a:solidFill>
            <a:srgbClr val="009E47"/>
          </a:soli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09D9724E-1A45-A810-0393-C1A71B4FD03D}"/>
              </a:ext>
            </a:extLst>
          </p:cNvPr>
          <p:cNvSpPr/>
          <p:nvPr/>
        </p:nvSpPr>
        <p:spPr>
          <a:xfrm rot="12299520">
            <a:off x="-674915" y="-331490"/>
            <a:ext cx="1349827" cy="969679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1EAB77F-4698-C569-53B4-85642BB21515}"/>
              </a:ext>
            </a:extLst>
          </p:cNvPr>
          <p:cNvSpPr txBox="1"/>
          <p:nvPr/>
        </p:nvSpPr>
        <p:spPr>
          <a:xfrm>
            <a:off x="1263419" y="3676601"/>
            <a:ext cx="3694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badi" panose="020B0604020104020204" pitchFamily="34" charset="0"/>
              </a:rPr>
              <a:t>Interazione Uomo Macchina  Docente: Lucio Davide Spano</a:t>
            </a:r>
          </a:p>
          <a:p>
            <a:r>
              <a:rPr lang="it-IT">
                <a:latin typeface="Abadi" panose="020B0604020104020204" pitchFamily="34" charset="0"/>
              </a:rPr>
              <a:t>Gruppo: </a:t>
            </a:r>
            <a:r>
              <a:rPr lang="it-IT" b="1" err="1">
                <a:solidFill>
                  <a:srgbClr val="007A37"/>
                </a:solidFill>
                <a:latin typeface="Abadi" panose="020B0604020104020204" pitchFamily="34" charset="0"/>
              </a:rPr>
              <a:t>iPaguri</a:t>
            </a:r>
            <a:endParaRPr lang="it-IT" b="1">
              <a:solidFill>
                <a:srgbClr val="007A3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547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9DE33-A517-F1E5-476E-466B737FB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238A06-48CC-798B-8863-75BF19534DB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0237" y="877938"/>
            <a:ext cx="51855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>
                <a:solidFill>
                  <a:srgbClr val="007A37"/>
                </a:solidFill>
                <a:latin typeface="Abadi" panose="020B0604020104020204" pitchFamily="34" charset="0"/>
                <a:ea typeface="Roboto Medium"/>
                <a:cs typeface="Roboto Medium"/>
                <a:sym typeface="Roboto Medium"/>
              </a:rPr>
              <a:t>4.0 Inviti</a:t>
            </a:r>
            <a:endParaRPr lang="it-IT" sz="4800">
              <a:latin typeface="Abadi" panose="020B0604020104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1F107E-9199-26A3-C9DD-092D5E4BEA9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5657" y="1698171"/>
            <a:ext cx="40681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Schermata di visualizzazione dei gruppi a cui si è invitati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Possibilità di accettare o rifiutare l’invito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Notifica se si hanno nuovi inviti</a:t>
            </a:r>
          </a:p>
          <a:p>
            <a:endParaRPr lang="it-IT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Abadi" panose="020B0604020104020204" pitchFamily="34" charset="0"/>
            </a:endParaRPr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123B20D8-6B51-1DC4-D1D2-22AD3DBE91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17085" y="975035"/>
            <a:ext cx="1349827" cy="5403133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716CB06C-3215-0660-F003-FEB174D51A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737276">
            <a:off x="4590023" y="-1717648"/>
            <a:ext cx="7858722" cy="1832898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riangolo isoscele 8">
            <a:extLst>
              <a:ext uri="{FF2B5EF4-FFF2-40B4-BE49-F238E27FC236}">
                <a16:creationId xmlns:a16="http://schemas.microsoft.com/office/drawing/2014/main" id="{76AD4255-BD54-3310-CA97-F5BF72D734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11448659" y="-83976"/>
            <a:ext cx="1483569" cy="1059010"/>
          </a:xfrm>
          <a:prstGeom prst="triangle">
            <a:avLst/>
          </a:prstGeom>
          <a:solidFill>
            <a:srgbClr val="009E47"/>
          </a:soli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1449D550-C44A-66BE-42B3-5FF3D468B0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299520">
            <a:off x="-674915" y="-331490"/>
            <a:ext cx="1349827" cy="969679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nvito">
            <a:hlinkClick r:id="" action="ppaction://media"/>
            <a:extLst>
              <a:ext uri="{FF2B5EF4-FFF2-40B4-BE49-F238E27FC236}">
                <a16:creationId xmlns:a16="http://schemas.microsoft.com/office/drawing/2014/main" id="{C1D7827C-1889-8E61-A690-A27F093BFB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200" b="6300"/>
          <a:stretch/>
        </p:blipFill>
        <p:spPr>
          <a:xfrm>
            <a:off x="7056000" y="910800"/>
            <a:ext cx="2534041" cy="50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9255D329-56BF-A76D-7DD7-B8C12B67A5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28841" y="4917233"/>
            <a:ext cx="5326317" cy="1940767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37D7F195-FF29-DADE-DB7D-2A786DC27A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16673" r="4885" b="32434"/>
          <a:stretch/>
        </p:blipFill>
        <p:spPr>
          <a:xfrm>
            <a:off x="4264031" y="3545115"/>
            <a:ext cx="2183478" cy="2744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1943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51C5A-F87F-8FDD-9635-F425F14AE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1F2150-3B16-6BD0-C865-7537038F6CF8}"/>
              </a:ext>
            </a:extLst>
          </p:cNvPr>
          <p:cNvSpPr txBox="1">
            <a:spLocks/>
          </p:cNvSpPr>
          <p:nvPr/>
        </p:nvSpPr>
        <p:spPr>
          <a:xfrm>
            <a:off x="170237" y="877938"/>
            <a:ext cx="65204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>
                <a:solidFill>
                  <a:srgbClr val="007A37"/>
                </a:solidFill>
                <a:latin typeface="Abadi" panose="020B0604020104020204" pitchFamily="34" charset="0"/>
                <a:cs typeface="Roboto Medium"/>
                <a:sym typeface="Roboto Medium"/>
              </a:rPr>
              <a:t>5.0 </a:t>
            </a:r>
            <a:r>
              <a:rPr lang="it-IT" sz="4000">
                <a:solidFill>
                  <a:srgbClr val="007A37"/>
                </a:solidFill>
                <a:latin typeface="Abadi" panose="020B0604020104020204" pitchFamily="34" charset="0"/>
                <a:cs typeface="Roboto Medium"/>
                <a:sym typeface="Roboto Medium"/>
              </a:rPr>
              <a:t>Calendario degli impegni</a:t>
            </a:r>
            <a:endParaRPr lang="it-IT" sz="4800">
              <a:latin typeface="Abadi" panose="020B0604020104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01F57C-5A42-7952-F8F4-291199A59D01}"/>
              </a:ext>
            </a:extLst>
          </p:cNvPr>
          <p:cNvSpPr txBox="1">
            <a:spLocks/>
          </p:cNvSpPr>
          <p:nvPr/>
        </p:nvSpPr>
        <p:spPr>
          <a:xfrm>
            <a:off x="1175657" y="1698171"/>
            <a:ext cx="5091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Inserire un impegno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Visualizzare i giorni in cui si hanno impegni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Esaminare in dettaglio gli impegni di un giorno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Eliminare un impegno</a:t>
            </a:r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48A4C9FE-40BC-70A7-DE01-A90CB82C56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17085" y="975035"/>
            <a:ext cx="1349827" cy="5403133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0248E170-796F-0D4B-CB9E-E52C38CE28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737276">
            <a:off x="4590023" y="-1717648"/>
            <a:ext cx="7858722" cy="1832898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riangolo isoscele 8">
            <a:extLst>
              <a:ext uri="{FF2B5EF4-FFF2-40B4-BE49-F238E27FC236}">
                <a16:creationId xmlns:a16="http://schemas.microsoft.com/office/drawing/2014/main" id="{5B3335C5-B9CF-2FD6-CA18-47E568DF81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11448659" y="-83976"/>
            <a:ext cx="1483569" cy="1059010"/>
          </a:xfrm>
          <a:prstGeom prst="triangle">
            <a:avLst/>
          </a:prstGeom>
          <a:solidFill>
            <a:srgbClr val="009E47"/>
          </a:soli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541BE7CE-6003-7C8A-A7E9-7F58599309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299520">
            <a:off x="-674915" y="-331490"/>
            <a:ext cx="1349827" cy="969679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video5951915045427352302">
            <a:hlinkClick r:id="" action="ppaction://media"/>
            <a:extLst>
              <a:ext uri="{FF2B5EF4-FFF2-40B4-BE49-F238E27FC236}">
                <a16:creationId xmlns:a16="http://schemas.microsoft.com/office/drawing/2014/main" id="{F6EC5935-9451-3C19-27CC-089C558D24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108" b="6392"/>
          <a:stretch/>
        </p:blipFill>
        <p:spPr>
          <a:xfrm>
            <a:off x="7678800" y="878400"/>
            <a:ext cx="2534041" cy="50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B5BDDF53-7D53-8C2C-4AB2-13BD4C74C3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28841" y="4917233"/>
            <a:ext cx="5326317" cy="1940767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41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51C5A-F87F-8FDD-9635-F425F14AE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1F2150-3B16-6BD0-C865-7537038F6CF8}"/>
              </a:ext>
            </a:extLst>
          </p:cNvPr>
          <p:cNvSpPr txBox="1">
            <a:spLocks/>
          </p:cNvSpPr>
          <p:nvPr/>
        </p:nvSpPr>
        <p:spPr>
          <a:xfrm>
            <a:off x="170237" y="877938"/>
            <a:ext cx="65204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>
                <a:solidFill>
                  <a:srgbClr val="007A37"/>
                </a:solidFill>
                <a:latin typeface="Abadi" panose="020B0604020104020204" pitchFamily="34" charset="0"/>
                <a:cs typeface="Roboto Medium"/>
                <a:sym typeface="Roboto Medium"/>
              </a:rPr>
              <a:t>5.1 </a:t>
            </a:r>
            <a:r>
              <a:rPr lang="it-IT" sz="4000">
                <a:solidFill>
                  <a:srgbClr val="007A37"/>
                </a:solidFill>
                <a:latin typeface="Abadi" panose="020B0604020104020204" pitchFamily="34" charset="0"/>
                <a:cs typeface="Roboto Medium"/>
                <a:sym typeface="Roboto Medium"/>
              </a:rPr>
              <a:t>Calendario degli impegni</a:t>
            </a:r>
          </a:p>
          <a:p>
            <a:r>
              <a:rPr lang="it-IT" sz="4000">
                <a:solidFill>
                  <a:srgbClr val="007A37"/>
                </a:solidFill>
                <a:latin typeface="Abadi" panose="020B0604020104020204" pitchFamily="34" charset="0"/>
                <a:cs typeface="Roboto Medium"/>
                <a:sym typeface="Roboto Medium"/>
              </a:rPr>
              <a:t>      del gruppo</a:t>
            </a:r>
            <a:endParaRPr lang="it-IT" sz="4800">
              <a:latin typeface="Abadi" panose="020B0604020104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01F57C-5A42-7952-F8F4-291199A59D01}"/>
              </a:ext>
            </a:extLst>
          </p:cNvPr>
          <p:cNvSpPr txBox="1">
            <a:spLocks/>
          </p:cNvSpPr>
          <p:nvPr/>
        </p:nvSpPr>
        <p:spPr>
          <a:xfrm>
            <a:off x="1175656" y="2333789"/>
            <a:ext cx="5515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Visualizzare i giorni in cui tu hai un impegno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Visualizzare i giorni in cui gli altri partecipanti hanno un impegno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Esaminare in dettaglio gli impegni di un giorno:</a:t>
            </a:r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48A4C9FE-40BC-70A7-DE01-A90CB82C56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17085" y="975035"/>
            <a:ext cx="1349827" cy="5403133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0248E170-796F-0D4B-CB9E-E52C38CE28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737276">
            <a:off x="4590023" y="-1717648"/>
            <a:ext cx="7858722" cy="1832898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riangolo isoscele 8">
            <a:extLst>
              <a:ext uri="{FF2B5EF4-FFF2-40B4-BE49-F238E27FC236}">
                <a16:creationId xmlns:a16="http://schemas.microsoft.com/office/drawing/2014/main" id="{5B3335C5-B9CF-2FD6-CA18-47E568DF81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11448659" y="-83976"/>
            <a:ext cx="1483569" cy="1059010"/>
          </a:xfrm>
          <a:prstGeom prst="triangle">
            <a:avLst/>
          </a:prstGeom>
          <a:solidFill>
            <a:srgbClr val="009E47"/>
          </a:soli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541BE7CE-6003-7C8A-A7E9-7F58599309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299520">
            <a:off x="-674915" y="-331490"/>
            <a:ext cx="1349827" cy="969679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692C834-A141-E9D1-1102-0F932E883B2F}"/>
              </a:ext>
            </a:extLst>
          </p:cNvPr>
          <p:cNvSpPr txBox="1"/>
          <p:nvPr/>
        </p:nvSpPr>
        <p:spPr>
          <a:xfrm>
            <a:off x="1501697" y="3495453"/>
            <a:ext cx="45943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it-IT" sz="1600">
                <a:latin typeface="Abadi" panose="020B0604020104020204" pitchFamily="34" charset="0"/>
              </a:rPr>
              <a:t>I propri impegni saranno indicati dal nome dell’impegno e da una barra rossa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it-IT" sz="1600">
                <a:latin typeface="Abadi" panose="020B0604020104020204" pitchFamily="34" charset="0"/>
              </a:rPr>
              <a:t>Gli impegni degli altri partecipanti avranno il titolo nascosto per privacy e una barra azzurra</a:t>
            </a:r>
          </a:p>
        </p:txBody>
      </p:sp>
      <p:pic>
        <p:nvPicPr>
          <p:cNvPr id="7" name="video5951915045427352324">
            <a:hlinkClick r:id="" action="ppaction://media"/>
            <a:extLst>
              <a:ext uri="{FF2B5EF4-FFF2-40B4-BE49-F238E27FC236}">
                <a16:creationId xmlns:a16="http://schemas.microsoft.com/office/drawing/2014/main" id="{E6CC8F34-D741-1B9D-C70A-B5FF6A1B6F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084" r="-14" b="6415"/>
          <a:stretch/>
        </p:blipFill>
        <p:spPr>
          <a:xfrm>
            <a:off x="7678800" y="878400"/>
            <a:ext cx="2534400" cy="50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B5BDDF53-7D53-8C2C-4AB2-13BD4C74C3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28841" y="4917233"/>
            <a:ext cx="5326317" cy="1940767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426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9015E-DA53-5432-F71D-8433369F3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5A063EC7-2C6B-4932-A1E0-1585A5BD8C6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17085" y="975035"/>
            <a:ext cx="1349827" cy="5403133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DDE83EE6-9282-46AC-D723-70DE581641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737276">
            <a:off x="4590023" y="-1717648"/>
            <a:ext cx="7858722" cy="1832898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riangolo isoscele 8">
            <a:extLst>
              <a:ext uri="{FF2B5EF4-FFF2-40B4-BE49-F238E27FC236}">
                <a16:creationId xmlns:a16="http://schemas.microsoft.com/office/drawing/2014/main" id="{1BAEB408-855E-3B44-0931-5574561ECC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11448659" y="-83976"/>
            <a:ext cx="1483569" cy="1059010"/>
          </a:xfrm>
          <a:prstGeom prst="triangle">
            <a:avLst/>
          </a:prstGeom>
          <a:solidFill>
            <a:srgbClr val="009E47"/>
          </a:soli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22A8883A-5F07-A790-0F65-4016B72153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299520">
            <a:off x="-674915" y="-331490"/>
            <a:ext cx="1349827" cy="969679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ADFDDECA-7502-B6B4-7904-23AF6BF6B0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28841" y="4917233"/>
            <a:ext cx="5326317" cy="1940767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3787124-2FC1-DFFF-D745-1B67EA16695C}"/>
              </a:ext>
            </a:extLst>
          </p:cNvPr>
          <p:cNvSpPr txBox="1">
            <a:spLocks/>
          </p:cNvSpPr>
          <p:nvPr/>
        </p:nvSpPr>
        <p:spPr>
          <a:xfrm>
            <a:off x="1175657" y="1715686"/>
            <a:ext cx="3953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Visualizzazione dei gruppi di cui bisogna prenotare la prossima partita (solo l’admin del gruppo)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Scelta del campo da prenotare: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5A43AB-3ECD-CC33-AADF-9754F1776C86}"/>
              </a:ext>
            </a:extLst>
          </p:cNvPr>
          <p:cNvSpPr txBox="1">
            <a:spLocks/>
          </p:cNvSpPr>
          <p:nvPr/>
        </p:nvSpPr>
        <p:spPr>
          <a:xfrm>
            <a:off x="170237" y="877938"/>
            <a:ext cx="65204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>
                <a:solidFill>
                  <a:srgbClr val="007A37"/>
                </a:solidFill>
                <a:latin typeface="Abadi" panose="020B0604020104020204" pitchFamily="34" charset="0"/>
                <a:cs typeface="Roboto Medium"/>
                <a:sym typeface="Roboto Medium"/>
              </a:rPr>
              <a:t>6.0 </a:t>
            </a:r>
            <a:r>
              <a:rPr lang="en" sz="4000" err="1">
                <a:solidFill>
                  <a:srgbClr val="007A37"/>
                </a:solidFill>
                <a:latin typeface="Abadi" panose="020B0604020104020204" pitchFamily="34" charset="0"/>
                <a:cs typeface="Roboto Medium"/>
                <a:sym typeface="Roboto Medium"/>
              </a:rPr>
              <a:t>Prenotazione</a:t>
            </a:r>
            <a:r>
              <a:rPr lang="en" sz="4000">
                <a:solidFill>
                  <a:srgbClr val="007A37"/>
                </a:solidFill>
                <a:latin typeface="Abadi" panose="020B0604020104020204" pitchFamily="34" charset="0"/>
                <a:cs typeface="Roboto Medium"/>
                <a:sym typeface="Roboto Medium"/>
              </a:rPr>
              <a:t> campo</a:t>
            </a:r>
            <a:endParaRPr lang="it-IT" sz="4800">
              <a:latin typeface="Abadi" panose="020B0604020104020204" pitchFamily="34" charset="0"/>
            </a:endParaRPr>
          </a:p>
        </p:txBody>
      </p:sp>
      <p:pic>
        <p:nvPicPr>
          <p:cNvPr id="3" name="Il mio filmato">
            <a:hlinkClick r:id="" action="ppaction://media"/>
            <a:extLst>
              <a:ext uri="{FF2B5EF4-FFF2-40B4-BE49-F238E27FC236}">
                <a16:creationId xmlns:a16="http://schemas.microsoft.com/office/drawing/2014/main" id="{A791E129-FB0B-20CD-9C1F-43CD56AEEB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369" t="3809" r="37576" b="6691"/>
          <a:stretch/>
        </p:blipFill>
        <p:spPr>
          <a:xfrm>
            <a:off x="7056000" y="910800"/>
            <a:ext cx="2522579" cy="506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6523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A0EE4-A44F-A773-7D54-DD0F235C2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2CBD705-5F9B-6869-2B7B-44F84B593035}"/>
              </a:ext>
            </a:extLst>
          </p:cNvPr>
          <p:cNvSpPr txBox="1">
            <a:spLocks/>
          </p:cNvSpPr>
          <p:nvPr/>
        </p:nvSpPr>
        <p:spPr>
          <a:xfrm>
            <a:off x="170237" y="877938"/>
            <a:ext cx="57826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>
                <a:solidFill>
                  <a:srgbClr val="007A37"/>
                </a:solidFill>
                <a:latin typeface="Abadi" panose="020B0604020104020204" pitchFamily="34" charset="0"/>
                <a:ea typeface="Roboto Medium"/>
                <a:cs typeface="Roboto Medium"/>
                <a:sym typeface="Roboto Medium"/>
              </a:rPr>
              <a:t>6.1 Visualizzazzione 	partita nel calendario</a:t>
            </a:r>
            <a:endParaRPr lang="it-IT" sz="4800">
              <a:latin typeface="Abadi" panose="020B0604020104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ECD2EB-3556-C4FD-3FEA-099FDBF30674}"/>
              </a:ext>
            </a:extLst>
          </p:cNvPr>
          <p:cNvSpPr txBox="1">
            <a:spLocks/>
          </p:cNvSpPr>
          <p:nvPr/>
        </p:nvSpPr>
        <p:spPr>
          <a:xfrm>
            <a:off x="1000370" y="2346002"/>
            <a:ext cx="4597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Visualizzazione data prossima partita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Visualizzazione campo prossima partita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Inserisce automaticamente la partita come impegno di ogni utente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Abadi" panose="020B0604020104020204" pitchFamily="34" charset="0"/>
            </a:endParaRPr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C527AC52-D421-DD25-0C60-1583924C48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17085" y="975035"/>
            <a:ext cx="1349827" cy="5403133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71356BCD-D0FA-0843-87C8-344F17CEFD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737276">
            <a:off x="4590023" y="-1717648"/>
            <a:ext cx="7858722" cy="1832898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riangolo isoscele 8">
            <a:extLst>
              <a:ext uri="{FF2B5EF4-FFF2-40B4-BE49-F238E27FC236}">
                <a16:creationId xmlns:a16="http://schemas.microsoft.com/office/drawing/2014/main" id="{B635BF18-C07A-9850-A3E5-B03F2A6EFA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11448659" y="-83976"/>
            <a:ext cx="1483569" cy="1059010"/>
          </a:xfrm>
          <a:prstGeom prst="triangle">
            <a:avLst/>
          </a:prstGeom>
          <a:solidFill>
            <a:srgbClr val="009E47"/>
          </a:soli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666BDB25-6ED3-B14D-8702-D26555DEDB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299520">
            <a:off x="-674915" y="-331490"/>
            <a:ext cx="1349827" cy="969679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PartitaNelCalendario">
            <a:hlinkClick r:id="" action="ppaction://media"/>
            <a:extLst>
              <a:ext uri="{FF2B5EF4-FFF2-40B4-BE49-F238E27FC236}">
                <a16:creationId xmlns:a16="http://schemas.microsoft.com/office/drawing/2014/main" id="{CCFCB04B-8E13-C8A4-5420-E51564E247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199" r="30" b="6299"/>
          <a:stretch/>
        </p:blipFill>
        <p:spPr>
          <a:xfrm>
            <a:off x="7056000" y="910800"/>
            <a:ext cx="2547778" cy="506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87F8BB14-E67A-3B96-C307-C7323E93CA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28841" y="4917233"/>
            <a:ext cx="5326317" cy="1940767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28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51C5A-F87F-8FDD-9635-F425F14AE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1F2150-3B16-6BD0-C865-7537038F6CF8}"/>
              </a:ext>
            </a:extLst>
          </p:cNvPr>
          <p:cNvSpPr txBox="1">
            <a:spLocks/>
          </p:cNvSpPr>
          <p:nvPr/>
        </p:nvSpPr>
        <p:spPr>
          <a:xfrm>
            <a:off x="170237" y="877938"/>
            <a:ext cx="65204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>
                <a:solidFill>
                  <a:srgbClr val="007A37"/>
                </a:solidFill>
                <a:latin typeface="Abadi" panose="020B0604020104020204" pitchFamily="34" charset="0"/>
                <a:cs typeface="Roboto Medium"/>
                <a:sym typeface="Roboto Medium"/>
              </a:rPr>
              <a:t>7.0 </a:t>
            </a:r>
            <a:r>
              <a:rPr lang="en" sz="4000" err="1">
                <a:solidFill>
                  <a:srgbClr val="007A37"/>
                </a:solidFill>
                <a:latin typeface="Abadi" panose="020B0604020104020204" pitchFamily="34" charset="0"/>
                <a:cs typeface="Roboto Medium"/>
                <a:sym typeface="Roboto Medium"/>
              </a:rPr>
              <a:t>Profilo</a:t>
            </a:r>
            <a:r>
              <a:rPr lang="en" sz="4000">
                <a:solidFill>
                  <a:srgbClr val="007A37"/>
                </a:solidFill>
                <a:latin typeface="Abadi" panose="020B0604020104020204" pitchFamily="34" charset="0"/>
                <a:cs typeface="Roboto Medium"/>
                <a:sym typeface="Roboto Medium"/>
              </a:rPr>
              <a:t> </a:t>
            </a:r>
            <a:r>
              <a:rPr lang="en" sz="4000" err="1">
                <a:solidFill>
                  <a:srgbClr val="007A37"/>
                </a:solidFill>
                <a:latin typeface="Abadi" panose="020B0604020104020204" pitchFamily="34" charset="0"/>
                <a:cs typeface="Roboto Medium"/>
                <a:sym typeface="Roboto Medium"/>
              </a:rPr>
              <a:t>utente</a:t>
            </a:r>
            <a:endParaRPr lang="it-IT" sz="4800">
              <a:latin typeface="Abadi" panose="020B0604020104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01F57C-5A42-7952-F8F4-291199A59D01}"/>
              </a:ext>
            </a:extLst>
          </p:cNvPr>
          <p:cNvSpPr txBox="1">
            <a:spLocks/>
          </p:cNvSpPr>
          <p:nvPr/>
        </p:nvSpPr>
        <p:spPr>
          <a:xfrm>
            <a:off x="1175656" y="1742776"/>
            <a:ext cx="551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Visualizzare i propri dati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Terminare la sessione</a:t>
            </a:r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48A4C9FE-40BC-70A7-DE01-A90CB82C56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17085" y="975035"/>
            <a:ext cx="1349827" cy="5403133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0248E170-796F-0D4B-CB9E-E52C38CE28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737276">
            <a:off x="4590023" y="-1717648"/>
            <a:ext cx="7858722" cy="1832898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riangolo isoscele 8">
            <a:extLst>
              <a:ext uri="{FF2B5EF4-FFF2-40B4-BE49-F238E27FC236}">
                <a16:creationId xmlns:a16="http://schemas.microsoft.com/office/drawing/2014/main" id="{5B3335C5-B9CF-2FD6-CA18-47E568DF81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11448659" y="-83976"/>
            <a:ext cx="1483569" cy="1059010"/>
          </a:xfrm>
          <a:prstGeom prst="triangle">
            <a:avLst/>
          </a:prstGeom>
          <a:solidFill>
            <a:srgbClr val="009E47"/>
          </a:soli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541BE7CE-6003-7C8A-A7E9-7F58599309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299520">
            <a:off x="-674915" y="-331490"/>
            <a:ext cx="1349827" cy="969679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B5BDDF53-7D53-8C2C-4AB2-13BD4C74C3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28841" y="4917233"/>
            <a:ext cx="5326317" cy="1940767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7028D07-BEC6-8705-16B8-B9F286A1E4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" r="598"/>
          <a:stretch/>
        </p:blipFill>
        <p:spPr>
          <a:xfrm>
            <a:off x="7056763" y="909000"/>
            <a:ext cx="2510512" cy="50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89003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2">
            <a:extLst>
              <a:ext uri="{FF2B5EF4-FFF2-40B4-BE49-F238E27FC236}">
                <a16:creationId xmlns:a16="http://schemas.microsoft.com/office/drawing/2014/main" id="{2CC13C52-7C0A-A702-AF57-C5368FE5ABED}"/>
              </a:ext>
            </a:extLst>
          </p:cNvPr>
          <p:cNvSpPr txBox="1">
            <a:spLocks noMove="1" noResize="1"/>
          </p:cNvSpPr>
          <p:nvPr/>
        </p:nvSpPr>
        <p:spPr>
          <a:xfrm>
            <a:off x="170233" y="877933"/>
            <a:ext cx="5185534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>
                <a:solidFill>
                  <a:srgbClr val="007A37"/>
                </a:solidFill>
                <a:uFillTx/>
                <a:latin typeface="Abadi" pitchFamily="34"/>
                <a:ea typeface="Roboto Medium"/>
              </a:rPr>
              <a:t>Valutazione</a:t>
            </a:r>
            <a:endParaRPr lang="it-IT" sz="4800" b="0" i="0" u="none" strike="noStrike" kern="1200" cap="none" spc="0" baseline="0">
              <a:solidFill>
                <a:srgbClr val="000000"/>
              </a:solidFill>
              <a:uFillTx/>
              <a:latin typeface="Abadi" pitchFamily="34"/>
            </a:endParaRPr>
          </a:p>
        </p:txBody>
      </p:sp>
      <p:sp>
        <p:nvSpPr>
          <p:cNvPr id="3" name="CasellaDiTesto 5">
            <a:extLst>
              <a:ext uri="{FF2B5EF4-FFF2-40B4-BE49-F238E27FC236}">
                <a16:creationId xmlns:a16="http://schemas.microsoft.com/office/drawing/2014/main" id="{E6AE252D-8511-2869-38CC-10CEBC740FC7}"/>
              </a:ext>
            </a:extLst>
          </p:cNvPr>
          <p:cNvSpPr txBox="1">
            <a:spLocks noMove="1" noResize="1"/>
          </p:cNvSpPr>
          <p:nvPr/>
        </p:nvSpPr>
        <p:spPr>
          <a:xfrm>
            <a:off x="1175653" y="1698168"/>
            <a:ext cx="4068147" cy="3970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0" cap="none" spc="0" baseline="0">
                <a:solidFill>
                  <a:srgbClr val="000000"/>
                </a:solidFill>
                <a:uFillTx/>
                <a:latin typeface="Abadi" pitchFamily="34"/>
              </a:rPr>
              <a:t>F</a:t>
            </a: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Abadi" pitchFamily="34"/>
              </a:rPr>
              <a:t>ornire agli utenti un mezzo intuitivo ed efficiente per coordinare gli impegni di ciascun partecipante.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bad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Abadi" pitchFamily="34"/>
              </a:rPr>
              <a:t>Withing Subjects con “Google calendar”.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bad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Abadi" pitchFamily="34"/>
              </a:rPr>
              <a:t>2 gruppi composti entrambi da 6 persone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0" cap="none" spc="0" baseline="0">
              <a:solidFill>
                <a:srgbClr val="000000"/>
              </a:solidFill>
              <a:uFillTx/>
              <a:latin typeface="Abad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Abadi" pitchFamily="34"/>
              </a:rPr>
              <a:t>Obbiettivo 1: valutare l’efficienza nella gestione degli </a:t>
            </a:r>
            <a:r>
              <a:rPr lang="it-IT" sz="1800" b="0" i="0" u="none" strike="noStrike" kern="0" cap="none" spc="0" baseline="0">
                <a:solidFill>
                  <a:srgbClr val="000000"/>
                </a:solidFill>
                <a:uFillTx/>
                <a:latin typeface="Abadi" pitchFamily="34"/>
              </a:rPr>
              <a:t>impegni di un gruppo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Abadi" pitchFamily="34"/>
              </a:rPr>
              <a:t>Obbiettivo 2: usabilità generale</a:t>
            </a:r>
          </a:p>
        </p:txBody>
      </p:sp>
      <p:sp>
        <p:nvSpPr>
          <p:cNvPr id="4" name="Triangolo isoscele 11">
            <a:extLst>
              <a:ext uri="{FF2B5EF4-FFF2-40B4-BE49-F238E27FC236}">
                <a16:creationId xmlns:a16="http://schemas.microsoft.com/office/drawing/2014/main" id="{E29B5E51-E9A1-E6FD-F8E0-0B923F0D5293}"/>
              </a:ext>
            </a:extLst>
          </p:cNvPr>
          <p:cNvSpPr>
            <a:spLocks noMove="1" noResize="1"/>
          </p:cNvSpPr>
          <p:nvPr/>
        </p:nvSpPr>
        <p:spPr>
          <a:xfrm>
            <a:off x="11517087" y="975033"/>
            <a:ext cx="1349828" cy="54031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lin ang="10800000"/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108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Triangolo isoscele 10">
            <a:extLst>
              <a:ext uri="{FF2B5EF4-FFF2-40B4-BE49-F238E27FC236}">
                <a16:creationId xmlns:a16="http://schemas.microsoft.com/office/drawing/2014/main" id="{DE8A9939-D8E7-D130-0D47-EBCDC398A492}"/>
              </a:ext>
            </a:extLst>
          </p:cNvPr>
          <p:cNvSpPr>
            <a:spLocks noMove="1" noResize="1"/>
          </p:cNvSpPr>
          <p:nvPr/>
        </p:nvSpPr>
        <p:spPr>
          <a:xfrm rot="12737264">
            <a:off x="4590022" y="-1717646"/>
            <a:ext cx="7858719" cy="18328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path path="circle">
              <a:fillToRect l="50000" t="50000" r="50000" b="50000"/>
            </a:path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Triangolo isoscele 8">
            <a:extLst>
              <a:ext uri="{FF2B5EF4-FFF2-40B4-BE49-F238E27FC236}">
                <a16:creationId xmlns:a16="http://schemas.microsoft.com/office/drawing/2014/main" id="{A1F26228-9D19-1032-724A-DA1F19CAC796}"/>
              </a:ext>
            </a:extLst>
          </p:cNvPr>
          <p:cNvSpPr>
            <a:spLocks noMove="1" noResize="1"/>
          </p:cNvSpPr>
          <p:nvPr/>
        </p:nvSpPr>
        <p:spPr>
          <a:xfrm rot="10799991">
            <a:off x="11448644" y="-83988"/>
            <a:ext cx="1483568" cy="105901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009E47"/>
          </a:soli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riangolo isoscele 9">
            <a:extLst>
              <a:ext uri="{FF2B5EF4-FFF2-40B4-BE49-F238E27FC236}">
                <a16:creationId xmlns:a16="http://schemas.microsoft.com/office/drawing/2014/main" id="{6C1AB807-B37A-9008-2B79-5A48BDA4AFCC}"/>
              </a:ext>
            </a:extLst>
          </p:cNvPr>
          <p:cNvSpPr>
            <a:spLocks noMove="1" noResize="1"/>
          </p:cNvSpPr>
          <p:nvPr/>
        </p:nvSpPr>
        <p:spPr>
          <a:xfrm rot="12299536">
            <a:off x="-674925" y="-331500"/>
            <a:ext cx="1349828" cy="9696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path path="circle">
              <a:fillToRect l="100000" t="100000"/>
            </a:path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26373FF4-5284-D145-077E-79406F68607B}"/>
              </a:ext>
            </a:extLst>
          </p:cNvPr>
          <p:cNvSpPr>
            <a:spLocks noMove="1" noResize="1"/>
          </p:cNvSpPr>
          <p:nvPr/>
        </p:nvSpPr>
        <p:spPr>
          <a:xfrm>
            <a:off x="9528843" y="4917231"/>
            <a:ext cx="5326315" cy="19407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lin ang="13500000"/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096" dir="135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2">
            <a:extLst>
              <a:ext uri="{FF2B5EF4-FFF2-40B4-BE49-F238E27FC236}">
                <a16:creationId xmlns:a16="http://schemas.microsoft.com/office/drawing/2014/main" id="{BB94AEC4-FCE8-834D-2553-8CDAA456A064}"/>
              </a:ext>
            </a:extLst>
          </p:cNvPr>
          <p:cNvSpPr txBox="1">
            <a:spLocks noMove="1" noResize="1"/>
          </p:cNvSpPr>
          <p:nvPr/>
        </p:nvSpPr>
        <p:spPr>
          <a:xfrm>
            <a:off x="170233" y="877933"/>
            <a:ext cx="5185534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>
                <a:solidFill>
                  <a:srgbClr val="007A37"/>
                </a:solidFill>
                <a:uFillTx/>
                <a:latin typeface="Abadi" pitchFamily="34"/>
                <a:ea typeface="Roboto Medium"/>
              </a:rPr>
              <a:t>Valutazione: metriche</a:t>
            </a:r>
            <a:endParaRPr lang="it-IT" sz="4800" b="0" i="0" u="none" strike="noStrike" kern="1200" cap="none" spc="0" baseline="0">
              <a:solidFill>
                <a:srgbClr val="000000"/>
              </a:solidFill>
              <a:uFillTx/>
              <a:latin typeface="Abadi" pitchFamily="34"/>
            </a:endParaRPr>
          </a:p>
        </p:txBody>
      </p:sp>
      <p:sp>
        <p:nvSpPr>
          <p:cNvPr id="3" name="CasellaDiTesto 5">
            <a:extLst>
              <a:ext uri="{FF2B5EF4-FFF2-40B4-BE49-F238E27FC236}">
                <a16:creationId xmlns:a16="http://schemas.microsoft.com/office/drawing/2014/main" id="{93D0CD16-7225-5BFE-53F9-A0F8B496B572}"/>
              </a:ext>
            </a:extLst>
          </p:cNvPr>
          <p:cNvSpPr txBox="1">
            <a:spLocks noMove="1" noResize="1"/>
          </p:cNvSpPr>
          <p:nvPr/>
        </p:nvSpPr>
        <p:spPr>
          <a:xfrm>
            <a:off x="1175653" y="1698168"/>
            <a:ext cx="4068147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0" cap="none" spc="0" baseline="0">
                <a:solidFill>
                  <a:srgbClr val="000000"/>
                </a:solidFill>
                <a:uFillTx/>
                <a:latin typeface="Abadi" pitchFamily="34"/>
              </a:rPr>
              <a:t>Per quanto riguarda l’efficienza delle applicazioni essa viene valutata misurando il tempo di esecuzione di alcuni task.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0" cap="none" spc="0" baseline="0">
              <a:solidFill>
                <a:srgbClr val="000000"/>
              </a:solidFill>
              <a:uFillTx/>
              <a:latin typeface="Abad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0" cap="none" spc="0" baseline="0">
                <a:solidFill>
                  <a:srgbClr val="000000"/>
                </a:solidFill>
                <a:uFillTx/>
                <a:latin typeface="Abadi" pitchFamily="34"/>
              </a:rPr>
              <a:t>Per l’usabilità generale invece abbiamo deciso di far compilare un questionario SUS agli utenti.</a:t>
            </a:r>
          </a:p>
        </p:txBody>
      </p:sp>
      <p:sp>
        <p:nvSpPr>
          <p:cNvPr id="4" name="Triangolo isoscele 11">
            <a:extLst>
              <a:ext uri="{FF2B5EF4-FFF2-40B4-BE49-F238E27FC236}">
                <a16:creationId xmlns:a16="http://schemas.microsoft.com/office/drawing/2014/main" id="{961D9ABE-5302-DEE1-B208-CF9B5A217529}"/>
              </a:ext>
            </a:extLst>
          </p:cNvPr>
          <p:cNvSpPr>
            <a:spLocks noMove="1" noResize="1"/>
          </p:cNvSpPr>
          <p:nvPr/>
        </p:nvSpPr>
        <p:spPr>
          <a:xfrm>
            <a:off x="11517087" y="975033"/>
            <a:ext cx="1349828" cy="54031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lin ang="10800000"/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108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Triangolo isoscele 10">
            <a:extLst>
              <a:ext uri="{FF2B5EF4-FFF2-40B4-BE49-F238E27FC236}">
                <a16:creationId xmlns:a16="http://schemas.microsoft.com/office/drawing/2014/main" id="{D95A5938-2AF7-49D0-D473-C41D36ACA9DD}"/>
              </a:ext>
            </a:extLst>
          </p:cNvPr>
          <p:cNvSpPr>
            <a:spLocks noMove="1" noResize="1"/>
          </p:cNvSpPr>
          <p:nvPr/>
        </p:nvSpPr>
        <p:spPr>
          <a:xfrm rot="12737264">
            <a:off x="4590022" y="-1717646"/>
            <a:ext cx="7858719" cy="18328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path path="circle">
              <a:fillToRect l="50000" t="50000" r="50000" b="50000"/>
            </a:path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Triangolo isoscele 8">
            <a:extLst>
              <a:ext uri="{FF2B5EF4-FFF2-40B4-BE49-F238E27FC236}">
                <a16:creationId xmlns:a16="http://schemas.microsoft.com/office/drawing/2014/main" id="{DD57C005-ED27-9F5E-5640-B052FCC3259B}"/>
              </a:ext>
            </a:extLst>
          </p:cNvPr>
          <p:cNvSpPr>
            <a:spLocks noMove="1" noResize="1"/>
          </p:cNvSpPr>
          <p:nvPr/>
        </p:nvSpPr>
        <p:spPr>
          <a:xfrm rot="10799991">
            <a:off x="11448644" y="-83988"/>
            <a:ext cx="1483568" cy="105901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009E47"/>
          </a:soli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riangolo isoscele 9">
            <a:extLst>
              <a:ext uri="{FF2B5EF4-FFF2-40B4-BE49-F238E27FC236}">
                <a16:creationId xmlns:a16="http://schemas.microsoft.com/office/drawing/2014/main" id="{AF594BD0-EE0C-C75F-1B0E-91574349B176}"/>
              </a:ext>
            </a:extLst>
          </p:cNvPr>
          <p:cNvSpPr>
            <a:spLocks noMove="1" noResize="1"/>
          </p:cNvSpPr>
          <p:nvPr/>
        </p:nvSpPr>
        <p:spPr>
          <a:xfrm rot="12299536">
            <a:off x="-674925" y="-331500"/>
            <a:ext cx="1349828" cy="9696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path path="circle">
              <a:fillToRect l="100000" t="100000"/>
            </a:path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2399CCAE-2D0A-931D-1825-32E110A32D00}"/>
              </a:ext>
            </a:extLst>
          </p:cNvPr>
          <p:cNvSpPr>
            <a:spLocks noMove="1" noResize="1"/>
          </p:cNvSpPr>
          <p:nvPr/>
        </p:nvSpPr>
        <p:spPr>
          <a:xfrm>
            <a:off x="9528843" y="4917231"/>
            <a:ext cx="5326315" cy="19407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lin ang="13500000"/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096" dir="135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2">
            <a:extLst>
              <a:ext uri="{FF2B5EF4-FFF2-40B4-BE49-F238E27FC236}">
                <a16:creationId xmlns:a16="http://schemas.microsoft.com/office/drawing/2014/main" id="{FCCB845C-8CDC-B5D0-B211-90EE22F3380B}"/>
              </a:ext>
            </a:extLst>
          </p:cNvPr>
          <p:cNvSpPr txBox="1">
            <a:spLocks noMove="1" noResize="1"/>
          </p:cNvSpPr>
          <p:nvPr/>
        </p:nvSpPr>
        <p:spPr>
          <a:xfrm>
            <a:off x="170233" y="877933"/>
            <a:ext cx="5185534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>
                <a:solidFill>
                  <a:srgbClr val="007A37"/>
                </a:solidFill>
                <a:uFillTx/>
                <a:latin typeface="Abadi" pitchFamily="34"/>
                <a:ea typeface="Roboto Medium"/>
              </a:rPr>
              <a:t>Valutazione: task</a:t>
            </a:r>
            <a:endParaRPr lang="it-IT" sz="4800" b="0" i="0" u="none" strike="noStrike" kern="1200" cap="none" spc="0" baseline="0">
              <a:solidFill>
                <a:srgbClr val="000000"/>
              </a:solidFill>
              <a:uFillTx/>
              <a:latin typeface="Abadi" pitchFamily="34"/>
            </a:endParaRPr>
          </a:p>
        </p:txBody>
      </p:sp>
      <p:sp>
        <p:nvSpPr>
          <p:cNvPr id="3" name="CasellaDiTesto 5">
            <a:extLst>
              <a:ext uri="{FF2B5EF4-FFF2-40B4-BE49-F238E27FC236}">
                <a16:creationId xmlns:a16="http://schemas.microsoft.com/office/drawing/2014/main" id="{DFC93C25-66E9-3C6B-A695-40B86C11B2D9}"/>
              </a:ext>
            </a:extLst>
          </p:cNvPr>
          <p:cNvSpPr txBox="1">
            <a:spLocks noMove="1" noResize="1"/>
          </p:cNvSpPr>
          <p:nvPr/>
        </p:nvSpPr>
        <p:spPr>
          <a:xfrm>
            <a:off x="1175653" y="1698168"/>
            <a:ext cx="4068147" cy="3416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Abadi" pitchFamily="34"/>
              </a:rPr>
              <a:t>Inserimento di 2 impegni in 2 giorni separati della settimana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bad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Abadi" pitchFamily="34"/>
              </a:rPr>
              <a:t> Eliminazione di 2 impegni in 2 giorni separati della settimana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0" cap="none" spc="0" baseline="0">
              <a:solidFill>
                <a:srgbClr val="000000"/>
              </a:solidFill>
              <a:uFillTx/>
              <a:latin typeface="Abad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Abadi" pitchFamily="34"/>
              </a:rPr>
              <a:t> Creare un nuovo gruppo e invitare 10 amici nel caso di “</a:t>
            </a:r>
            <a:r>
              <a:rPr lang="it-IT" sz="1800" b="0" i="0" u="none" strike="noStrike" kern="1200" cap="none" spc="0" baseline="0" err="1">
                <a:solidFill>
                  <a:srgbClr val="000000"/>
                </a:solidFill>
                <a:uFillTx/>
                <a:latin typeface="Abadi" pitchFamily="34"/>
              </a:rPr>
              <a:t>OssigeNow</a:t>
            </a: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Abadi" pitchFamily="34"/>
              </a:rPr>
              <a:t>” e creare un nuovo calendario condiviso e invitare 10 amici nel caso di “Google </a:t>
            </a:r>
            <a:r>
              <a:rPr lang="it-IT" sz="1800" b="0" i="0" u="none" strike="noStrike" kern="1200" cap="none" spc="0" baseline="0" err="1">
                <a:solidFill>
                  <a:srgbClr val="000000"/>
                </a:solidFill>
                <a:uFillTx/>
                <a:latin typeface="Abadi" pitchFamily="34"/>
              </a:rPr>
              <a:t>calendar</a:t>
            </a: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Abadi" pitchFamily="34"/>
              </a:rPr>
              <a:t>”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badi" pitchFamily="34"/>
            </a:endParaRPr>
          </a:p>
        </p:txBody>
      </p:sp>
      <p:sp>
        <p:nvSpPr>
          <p:cNvPr id="4" name="Triangolo isoscele 11">
            <a:extLst>
              <a:ext uri="{FF2B5EF4-FFF2-40B4-BE49-F238E27FC236}">
                <a16:creationId xmlns:a16="http://schemas.microsoft.com/office/drawing/2014/main" id="{279F2FC0-E208-DE95-1B36-875FE1B31856}"/>
              </a:ext>
            </a:extLst>
          </p:cNvPr>
          <p:cNvSpPr>
            <a:spLocks noMove="1" noResize="1"/>
          </p:cNvSpPr>
          <p:nvPr/>
        </p:nvSpPr>
        <p:spPr>
          <a:xfrm>
            <a:off x="11517087" y="975033"/>
            <a:ext cx="1349828" cy="54031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lin ang="10800000"/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108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Triangolo isoscele 10">
            <a:extLst>
              <a:ext uri="{FF2B5EF4-FFF2-40B4-BE49-F238E27FC236}">
                <a16:creationId xmlns:a16="http://schemas.microsoft.com/office/drawing/2014/main" id="{D0BD66B8-5766-7DE5-2900-21CAECA7A8FC}"/>
              </a:ext>
            </a:extLst>
          </p:cNvPr>
          <p:cNvSpPr>
            <a:spLocks noMove="1" noResize="1"/>
          </p:cNvSpPr>
          <p:nvPr/>
        </p:nvSpPr>
        <p:spPr>
          <a:xfrm rot="12737264">
            <a:off x="4590022" y="-1717646"/>
            <a:ext cx="7858719" cy="18328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path path="circle">
              <a:fillToRect l="50000" t="50000" r="50000" b="50000"/>
            </a:path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Triangolo isoscele 8">
            <a:extLst>
              <a:ext uri="{FF2B5EF4-FFF2-40B4-BE49-F238E27FC236}">
                <a16:creationId xmlns:a16="http://schemas.microsoft.com/office/drawing/2014/main" id="{B4403278-7A96-C980-B1CD-D86206DD2DE4}"/>
              </a:ext>
            </a:extLst>
          </p:cNvPr>
          <p:cNvSpPr>
            <a:spLocks noMove="1" noResize="1"/>
          </p:cNvSpPr>
          <p:nvPr/>
        </p:nvSpPr>
        <p:spPr>
          <a:xfrm rot="10799991">
            <a:off x="11448644" y="-83988"/>
            <a:ext cx="1483568" cy="105901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009E47"/>
          </a:soli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riangolo isoscele 9">
            <a:extLst>
              <a:ext uri="{FF2B5EF4-FFF2-40B4-BE49-F238E27FC236}">
                <a16:creationId xmlns:a16="http://schemas.microsoft.com/office/drawing/2014/main" id="{4B0A7DED-3F3B-5789-90C8-6124A484DFBD}"/>
              </a:ext>
            </a:extLst>
          </p:cNvPr>
          <p:cNvSpPr>
            <a:spLocks noMove="1" noResize="1"/>
          </p:cNvSpPr>
          <p:nvPr/>
        </p:nvSpPr>
        <p:spPr>
          <a:xfrm rot="12299536">
            <a:off x="-674925" y="-331500"/>
            <a:ext cx="1349828" cy="9696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path path="circle">
              <a:fillToRect l="100000" t="100000"/>
            </a:path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797877E0-F9EC-E8DF-AED4-9F78F81DDFDE}"/>
              </a:ext>
            </a:extLst>
          </p:cNvPr>
          <p:cNvSpPr>
            <a:spLocks noMove="1" noResize="1"/>
          </p:cNvSpPr>
          <p:nvPr/>
        </p:nvSpPr>
        <p:spPr>
          <a:xfrm>
            <a:off x="9528843" y="4917231"/>
            <a:ext cx="5326315" cy="19407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lin ang="13500000"/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096" dir="135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2">
            <a:extLst>
              <a:ext uri="{FF2B5EF4-FFF2-40B4-BE49-F238E27FC236}">
                <a16:creationId xmlns:a16="http://schemas.microsoft.com/office/drawing/2014/main" id="{B4AB8346-6238-2944-AA8B-C08954523246}"/>
              </a:ext>
            </a:extLst>
          </p:cNvPr>
          <p:cNvSpPr txBox="1">
            <a:spLocks/>
          </p:cNvSpPr>
          <p:nvPr/>
        </p:nvSpPr>
        <p:spPr>
          <a:xfrm>
            <a:off x="170232" y="877933"/>
            <a:ext cx="6088899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 err="1">
                <a:solidFill>
                  <a:srgbClr val="007A37"/>
                </a:solidFill>
                <a:uFillTx/>
                <a:latin typeface="Abadi" pitchFamily="34"/>
                <a:ea typeface="Roboto Medium"/>
              </a:rPr>
              <a:t>Valutazione</a:t>
            </a:r>
            <a:r>
              <a:rPr lang="en-US" sz="4000" b="0" i="0" u="none" strike="noStrike" kern="0" cap="none" spc="0" baseline="0">
                <a:solidFill>
                  <a:srgbClr val="007A37"/>
                </a:solidFill>
                <a:uFillTx/>
                <a:latin typeface="Abadi" pitchFamily="34"/>
                <a:ea typeface="Roboto Medium"/>
              </a:rPr>
              <a:t>: test </a:t>
            </a:r>
            <a:r>
              <a:rPr lang="en-US" sz="4000" b="0" i="0" u="none" strike="noStrike" kern="0" cap="none" spc="0" baseline="0" err="1">
                <a:solidFill>
                  <a:srgbClr val="007A37"/>
                </a:solidFill>
                <a:uFillTx/>
                <a:latin typeface="Abadi" pitchFamily="34"/>
                <a:ea typeface="Roboto Medium"/>
              </a:rPr>
              <a:t>statistico</a:t>
            </a:r>
            <a:endParaRPr lang="it-IT" sz="4800" b="0" i="0" u="none" strike="noStrike" kern="1200" cap="none" spc="0" baseline="0">
              <a:solidFill>
                <a:srgbClr val="000000"/>
              </a:solidFill>
              <a:uFillTx/>
              <a:latin typeface="Abadi" pitchFamily="34"/>
            </a:endParaRPr>
          </a:p>
        </p:txBody>
      </p:sp>
      <p:sp>
        <p:nvSpPr>
          <p:cNvPr id="3" name="CasellaDiTesto 5">
            <a:extLst>
              <a:ext uri="{FF2B5EF4-FFF2-40B4-BE49-F238E27FC236}">
                <a16:creationId xmlns:a16="http://schemas.microsoft.com/office/drawing/2014/main" id="{AB579970-B2C5-7384-79E7-3B6CFDF77978}"/>
              </a:ext>
            </a:extLst>
          </p:cNvPr>
          <p:cNvSpPr txBox="1">
            <a:spLocks noMove="1" noResize="1"/>
          </p:cNvSpPr>
          <p:nvPr/>
        </p:nvSpPr>
        <p:spPr>
          <a:xfrm>
            <a:off x="1175653" y="1698168"/>
            <a:ext cx="4068147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Abadi" pitchFamily="34"/>
              </a:rPr>
              <a:t>Comparo i risultati ottenuti utilizzando il test per dati numerici nel caso </a:t>
            </a:r>
            <a:r>
              <a:rPr lang="it-IT" sz="1800" b="0" i="0" u="none" strike="noStrike" kern="1200" cap="none" spc="0" baseline="0" err="1">
                <a:solidFill>
                  <a:srgbClr val="000000"/>
                </a:solidFill>
                <a:uFillTx/>
                <a:latin typeface="Abadi" pitchFamily="34"/>
              </a:rPr>
              <a:t>Within</a:t>
            </a: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Abadi" pitchFamily="34"/>
              </a:rPr>
              <a:t> </a:t>
            </a:r>
            <a:r>
              <a:rPr lang="it-IT" sz="1800" b="0" i="0" u="none" strike="noStrike" kern="1200" cap="none" spc="0" baseline="0" err="1">
                <a:solidFill>
                  <a:srgbClr val="000000"/>
                </a:solidFill>
                <a:uFillTx/>
                <a:latin typeface="Abadi" pitchFamily="34"/>
              </a:rPr>
              <a:t>Subjects</a:t>
            </a: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Abadi" pitchFamily="34"/>
              </a:rPr>
              <a:t>. </a:t>
            </a:r>
            <a:endParaRPr lang="it-IT" sz="1800" b="0" i="0" u="none" strike="noStrike" kern="0" cap="none" spc="0" baseline="0">
              <a:solidFill>
                <a:srgbClr val="000000"/>
              </a:solidFill>
              <a:uFillTx/>
              <a:latin typeface="Abad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badi" pitchFamily="34"/>
            </a:endParaRPr>
          </a:p>
        </p:txBody>
      </p:sp>
      <p:sp>
        <p:nvSpPr>
          <p:cNvPr id="4" name="Triangolo isoscele 11">
            <a:extLst>
              <a:ext uri="{FF2B5EF4-FFF2-40B4-BE49-F238E27FC236}">
                <a16:creationId xmlns:a16="http://schemas.microsoft.com/office/drawing/2014/main" id="{9EC29953-4E8F-DEA6-9861-CB8473967AA8}"/>
              </a:ext>
            </a:extLst>
          </p:cNvPr>
          <p:cNvSpPr>
            <a:spLocks noMove="1" noResize="1"/>
          </p:cNvSpPr>
          <p:nvPr/>
        </p:nvSpPr>
        <p:spPr>
          <a:xfrm>
            <a:off x="11517087" y="975033"/>
            <a:ext cx="1349828" cy="54031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lin ang="10800000"/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108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Triangolo isoscele 10">
            <a:extLst>
              <a:ext uri="{FF2B5EF4-FFF2-40B4-BE49-F238E27FC236}">
                <a16:creationId xmlns:a16="http://schemas.microsoft.com/office/drawing/2014/main" id="{BFE7AC50-6489-9B19-C106-19E04F7FD270}"/>
              </a:ext>
            </a:extLst>
          </p:cNvPr>
          <p:cNvSpPr>
            <a:spLocks noMove="1" noResize="1"/>
          </p:cNvSpPr>
          <p:nvPr/>
        </p:nvSpPr>
        <p:spPr>
          <a:xfrm rot="12737264">
            <a:off x="4590022" y="-1717646"/>
            <a:ext cx="7858719" cy="18328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path path="circle">
              <a:fillToRect l="50000" t="50000" r="50000" b="50000"/>
            </a:path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Triangolo isoscele 8">
            <a:extLst>
              <a:ext uri="{FF2B5EF4-FFF2-40B4-BE49-F238E27FC236}">
                <a16:creationId xmlns:a16="http://schemas.microsoft.com/office/drawing/2014/main" id="{E1D22484-5676-09C1-7D95-D4EE8BFDD205}"/>
              </a:ext>
            </a:extLst>
          </p:cNvPr>
          <p:cNvSpPr>
            <a:spLocks noMove="1" noResize="1"/>
          </p:cNvSpPr>
          <p:nvPr/>
        </p:nvSpPr>
        <p:spPr>
          <a:xfrm rot="10799991">
            <a:off x="11448644" y="-83988"/>
            <a:ext cx="1483568" cy="105901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009E47"/>
          </a:soli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riangolo isoscele 9">
            <a:extLst>
              <a:ext uri="{FF2B5EF4-FFF2-40B4-BE49-F238E27FC236}">
                <a16:creationId xmlns:a16="http://schemas.microsoft.com/office/drawing/2014/main" id="{385FA3BF-329D-EF16-2ED7-2FE2EBED9D26}"/>
              </a:ext>
            </a:extLst>
          </p:cNvPr>
          <p:cNvSpPr>
            <a:spLocks noMove="1" noResize="1"/>
          </p:cNvSpPr>
          <p:nvPr/>
        </p:nvSpPr>
        <p:spPr>
          <a:xfrm rot="12299536">
            <a:off x="-674925" y="-331500"/>
            <a:ext cx="1349828" cy="9696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path path="circle">
              <a:fillToRect l="100000" t="100000"/>
            </a:path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E021CF09-EB0F-40B0-5D44-56E4A01C74E4}"/>
              </a:ext>
            </a:extLst>
          </p:cNvPr>
          <p:cNvSpPr>
            <a:spLocks noMove="1" noResize="1"/>
          </p:cNvSpPr>
          <p:nvPr/>
        </p:nvSpPr>
        <p:spPr>
          <a:xfrm>
            <a:off x="9528843" y="4917231"/>
            <a:ext cx="5326315" cy="19407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lin ang="13500000"/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096" dir="135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pic>
        <p:nvPicPr>
          <p:cNvPr id="9" name="Immagine 11">
            <a:extLst>
              <a:ext uri="{FF2B5EF4-FFF2-40B4-BE49-F238E27FC236}">
                <a16:creationId xmlns:a16="http://schemas.microsoft.com/office/drawing/2014/main" id="{0AC33B5B-D5EC-2F9C-D213-D9CF9F559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671" y="2561656"/>
            <a:ext cx="7622657" cy="341841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48B79-6F41-CA4B-FE22-5D8895ADA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3C0CB1B7-E181-28F4-760E-1C87DA166C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17085" y="975035"/>
            <a:ext cx="1349827" cy="5403133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787D3743-5BA2-A9BD-79A5-E83A3C3A49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737276">
            <a:off x="4590023" y="-1717648"/>
            <a:ext cx="7858722" cy="1832898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5C14B5AB-03DB-DD10-BAF7-B9D63C67E9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28841" y="4917233"/>
            <a:ext cx="5326317" cy="1940767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riangolo isoscele 8">
            <a:extLst>
              <a:ext uri="{FF2B5EF4-FFF2-40B4-BE49-F238E27FC236}">
                <a16:creationId xmlns:a16="http://schemas.microsoft.com/office/drawing/2014/main" id="{3E0B494B-9C95-EB21-FAE0-A5F626A756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11448659" y="-83976"/>
            <a:ext cx="1483569" cy="1059010"/>
          </a:xfrm>
          <a:prstGeom prst="triangle">
            <a:avLst/>
          </a:prstGeom>
          <a:solidFill>
            <a:srgbClr val="009E47"/>
          </a:soli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5F298FCA-868A-C203-2776-200123B92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299520">
            <a:off x="-674915" y="-331490"/>
            <a:ext cx="1349827" cy="969679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6E0F0D3-F3E5-6C64-6C76-6460B96F0BD7}"/>
              </a:ext>
            </a:extLst>
          </p:cNvPr>
          <p:cNvSpPr txBox="1"/>
          <p:nvPr/>
        </p:nvSpPr>
        <p:spPr>
          <a:xfrm>
            <a:off x="170238" y="877938"/>
            <a:ext cx="4836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>
                <a:solidFill>
                  <a:srgbClr val="007A37"/>
                </a:solidFill>
                <a:latin typeface="Abadi" panose="020B0604020104020204" pitchFamily="34" charset="0"/>
                <a:ea typeface="Roboto Medium"/>
                <a:cs typeface="Roboto Medium"/>
                <a:sym typeface="Roboto Medium"/>
              </a:rPr>
              <a:t>0.0 </a:t>
            </a:r>
            <a:r>
              <a:rPr lang="en" sz="4000" b="0">
                <a:solidFill>
                  <a:srgbClr val="007A37"/>
                </a:solidFill>
                <a:latin typeface="Abadi" panose="020B0604020104020204" pitchFamily="34" charset="0"/>
                <a:ea typeface="Roboto Medium"/>
                <a:cs typeface="Roboto Medium"/>
                <a:sym typeface="Roboto Medium"/>
              </a:rPr>
              <a:t>Introduzione</a:t>
            </a:r>
            <a:endParaRPr lang="it-IT" sz="4800">
              <a:latin typeface="Abadi" panose="020B060402010402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6721A06-4429-8F68-0662-5D899A52FBA5}"/>
              </a:ext>
            </a:extLst>
          </p:cNvPr>
          <p:cNvSpPr txBox="1"/>
          <p:nvPr/>
        </p:nvSpPr>
        <p:spPr>
          <a:xfrm>
            <a:off x="1164359" y="1585824"/>
            <a:ext cx="93586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badi" panose="020B0604020104020204" pitchFamily="34" charset="0"/>
                <a:ea typeface="Roboto" panose="020F0502020204030204" pitchFamily="2" charset="0"/>
                <a:cs typeface="Roboto" panose="020F0502020204030204" pitchFamily="2" charset="0"/>
              </a:rPr>
              <a:t>Tra amici è comune discutere di piani per giocare a calcetto, ma spesso è difficile coordinare gli impegni di tutti e trovare campi disponibili. </a:t>
            </a:r>
          </a:p>
          <a:p>
            <a:endParaRPr lang="it-IT">
              <a:latin typeface="Abadi" panose="020B0604020104020204" pitchFamily="34" charset="0"/>
              <a:ea typeface="Roboto" panose="020F0502020204030204" pitchFamily="2" charset="0"/>
              <a:cs typeface="Roboto" panose="020F0502020204030204" pitchFamily="2" charset="0"/>
            </a:endParaRPr>
          </a:p>
          <a:p>
            <a:r>
              <a:rPr lang="it-IT" b="1" err="1">
                <a:solidFill>
                  <a:srgbClr val="007A37"/>
                </a:solidFill>
                <a:latin typeface="Abadi" panose="020B0604020104020204" pitchFamily="34" charset="0"/>
                <a:ea typeface="Roboto" panose="020F0502020204030204" pitchFamily="2" charset="0"/>
                <a:cs typeface="Roboto" panose="020F0502020204030204" pitchFamily="2" charset="0"/>
              </a:rPr>
              <a:t>OssigeNow</a:t>
            </a:r>
            <a:r>
              <a:rPr lang="it-IT">
                <a:latin typeface="Abadi" panose="020B0604020104020204" pitchFamily="34" charset="0"/>
                <a:ea typeface="Roboto" panose="020F0502020204030204" pitchFamily="2" charset="0"/>
                <a:cs typeface="Roboto" panose="020F0502020204030204" pitchFamily="2" charset="0"/>
              </a:rPr>
              <a:t>, mira a semplificare questo processo, consentendo agli utenti di inserire i propri impegni e di trovare facilmente campi da calcetto liberi in cui organizzare partite a cadenza programmata. </a:t>
            </a:r>
          </a:p>
          <a:p>
            <a:endParaRPr lang="it-IT">
              <a:latin typeface="Abadi" panose="020B0604020104020204" pitchFamily="34" charset="0"/>
              <a:ea typeface="Roboto" panose="020F0502020204030204" pitchFamily="2" charset="0"/>
              <a:cs typeface="Roboto" panose="020F0502020204030204" pitchFamily="2" charset="0"/>
            </a:endParaRPr>
          </a:p>
          <a:p>
            <a:r>
              <a:rPr lang="it-IT">
                <a:latin typeface="Abadi" panose="020B0604020104020204" pitchFamily="34" charset="0"/>
                <a:ea typeface="Roboto" panose="020F0502020204030204" pitchFamily="2" charset="0"/>
                <a:cs typeface="Roboto" panose="020F0502020204030204" pitchFamily="2" charset="0"/>
              </a:rPr>
              <a:t>Gli utenti possono inserire i loro impegni, indicando i giorni e gli orari in cui sono disponibili per giocare. L'applicazione utilizza quindi un algoritmo per trovare i momenti in cui più persone sono libere contemporaneamente. </a:t>
            </a:r>
          </a:p>
          <a:p>
            <a:endParaRPr lang="it-IT">
              <a:latin typeface="Abadi" panose="020B0604020104020204" pitchFamily="34" charset="0"/>
              <a:ea typeface="Roboto" panose="020F0502020204030204" pitchFamily="2" charset="0"/>
              <a:cs typeface="Roboto" panose="020F0502020204030204" pitchFamily="2" charset="0"/>
            </a:endParaRPr>
          </a:p>
          <a:p>
            <a:r>
              <a:rPr lang="it-IT">
                <a:latin typeface="Abadi" panose="020B0604020104020204" pitchFamily="34" charset="0"/>
                <a:ea typeface="Roboto" panose="020F0502020204030204" pitchFamily="2" charset="0"/>
                <a:cs typeface="Roboto" panose="020F0502020204030204" pitchFamily="2" charset="0"/>
              </a:rPr>
              <a:t>Una volta individuati i momenti comuni, l'app suggerisce campi da calcetto disponibili in quelle fasce orarie e consente agli utenti di prenotarli direttamente tramite l'app. Inoltre, offre la possibilità di invitare gli amici a partecipare alle partite organizzate, migliorando l'aspetto sociale e la facilità di condivisione dei piani.</a:t>
            </a:r>
          </a:p>
        </p:txBody>
      </p:sp>
    </p:spTree>
    <p:extLst>
      <p:ext uri="{BB962C8B-B14F-4D97-AF65-F5344CB8AC3E}">
        <p14:creationId xmlns:p14="http://schemas.microsoft.com/office/powerpoint/2010/main" val="3633836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2">
            <a:extLst>
              <a:ext uri="{FF2B5EF4-FFF2-40B4-BE49-F238E27FC236}">
                <a16:creationId xmlns:a16="http://schemas.microsoft.com/office/drawing/2014/main" id="{FA7D0E31-4FD1-B856-625C-0D1A7F98E804}"/>
              </a:ext>
            </a:extLst>
          </p:cNvPr>
          <p:cNvSpPr txBox="1">
            <a:spLocks noMove="1" noResize="1"/>
          </p:cNvSpPr>
          <p:nvPr/>
        </p:nvSpPr>
        <p:spPr>
          <a:xfrm>
            <a:off x="170233" y="877933"/>
            <a:ext cx="5185534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>
                <a:solidFill>
                  <a:srgbClr val="007A37"/>
                </a:solidFill>
                <a:uFillTx/>
                <a:latin typeface="Abadi" pitchFamily="34"/>
                <a:ea typeface="Roboto Medium"/>
              </a:rPr>
              <a:t>Valutazione</a:t>
            </a:r>
            <a:endParaRPr lang="it-IT" sz="4800" b="0" i="0" u="none" strike="noStrike" kern="1200" cap="none" spc="0" baseline="0">
              <a:solidFill>
                <a:srgbClr val="000000"/>
              </a:solidFill>
              <a:uFillTx/>
              <a:latin typeface="Abadi" pitchFamily="34"/>
            </a:endParaRPr>
          </a:p>
        </p:txBody>
      </p:sp>
      <p:sp>
        <p:nvSpPr>
          <p:cNvPr id="3" name="Triangolo isoscele 11">
            <a:extLst>
              <a:ext uri="{FF2B5EF4-FFF2-40B4-BE49-F238E27FC236}">
                <a16:creationId xmlns:a16="http://schemas.microsoft.com/office/drawing/2014/main" id="{FCD02927-6DE0-7A6C-D242-722D27BC3115}"/>
              </a:ext>
            </a:extLst>
          </p:cNvPr>
          <p:cNvSpPr>
            <a:spLocks noMove="1" noResize="1"/>
          </p:cNvSpPr>
          <p:nvPr/>
        </p:nvSpPr>
        <p:spPr>
          <a:xfrm>
            <a:off x="11517087" y="975033"/>
            <a:ext cx="1349828" cy="54031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lin ang="10800000"/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108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Triangolo isoscele 10">
            <a:extLst>
              <a:ext uri="{FF2B5EF4-FFF2-40B4-BE49-F238E27FC236}">
                <a16:creationId xmlns:a16="http://schemas.microsoft.com/office/drawing/2014/main" id="{053C0235-D4CA-971A-A165-000F2B4C0589}"/>
              </a:ext>
            </a:extLst>
          </p:cNvPr>
          <p:cNvSpPr>
            <a:spLocks noMove="1" noResize="1"/>
          </p:cNvSpPr>
          <p:nvPr/>
        </p:nvSpPr>
        <p:spPr>
          <a:xfrm rot="12737264">
            <a:off x="4590022" y="-1717646"/>
            <a:ext cx="7858719" cy="18328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path path="circle">
              <a:fillToRect l="50000" t="50000" r="50000" b="50000"/>
            </a:path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Triangolo isoscele 8">
            <a:extLst>
              <a:ext uri="{FF2B5EF4-FFF2-40B4-BE49-F238E27FC236}">
                <a16:creationId xmlns:a16="http://schemas.microsoft.com/office/drawing/2014/main" id="{4429F652-39F3-5C9B-9BE3-62D099262F7E}"/>
              </a:ext>
            </a:extLst>
          </p:cNvPr>
          <p:cNvSpPr>
            <a:spLocks noMove="1" noResize="1"/>
          </p:cNvSpPr>
          <p:nvPr/>
        </p:nvSpPr>
        <p:spPr>
          <a:xfrm rot="10799991">
            <a:off x="11448644" y="-83988"/>
            <a:ext cx="1483568" cy="105901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009E47"/>
          </a:soli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Triangolo isoscele 9">
            <a:extLst>
              <a:ext uri="{FF2B5EF4-FFF2-40B4-BE49-F238E27FC236}">
                <a16:creationId xmlns:a16="http://schemas.microsoft.com/office/drawing/2014/main" id="{59AC92D6-F06D-DEA8-3AFE-C6FE313E8BEC}"/>
              </a:ext>
            </a:extLst>
          </p:cNvPr>
          <p:cNvSpPr>
            <a:spLocks noMove="1" noResize="1"/>
          </p:cNvSpPr>
          <p:nvPr/>
        </p:nvSpPr>
        <p:spPr>
          <a:xfrm rot="12299536">
            <a:off x="-674925" y="-331500"/>
            <a:ext cx="1349828" cy="9696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path path="circle">
              <a:fillToRect l="100000" t="100000"/>
            </a:path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riangolo isoscele 7">
            <a:extLst>
              <a:ext uri="{FF2B5EF4-FFF2-40B4-BE49-F238E27FC236}">
                <a16:creationId xmlns:a16="http://schemas.microsoft.com/office/drawing/2014/main" id="{6A62378D-AAFD-1968-748D-2D3B30672AD8}"/>
              </a:ext>
            </a:extLst>
          </p:cNvPr>
          <p:cNvSpPr>
            <a:spLocks noMove="1" noResize="1"/>
          </p:cNvSpPr>
          <p:nvPr/>
        </p:nvSpPr>
        <p:spPr>
          <a:xfrm>
            <a:off x="9528843" y="4917231"/>
            <a:ext cx="5326315" cy="19407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lin ang="13500000"/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096" dir="135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pic>
        <p:nvPicPr>
          <p:cNvPr id="8" name="Immagine 11">
            <a:extLst>
              <a:ext uri="{FF2B5EF4-FFF2-40B4-BE49-F238E27FC236}">
                <a16:creationId xmlns:a16="http://schemas.microsoft.com/office/drawing/2014/main" id="{BF20A2E2-C57C-B45D-2DC9-C91D6404F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38" y="1585816"/>
            <a:ext cx="7690588" cy="34862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magine 13">
            <a:extLst>
              <a:ext uri="{FF2B5EF4-FFF2-40B4-BE49-F238E27FC236}">
                <a16:creationId xmlns:a16="http://schemas.microsoft.com/office/drawing/2014/main" id="{D8DD47D9-F906-C495-2B79-97EE0F5D1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784" y="5140884"/>
            <a:ext cx="7828800" cy="149371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2">
            <a:extLst>
              <a:ext uri="{FF2B5EF4-FFF2-40B4-BE49-F238E27FC236}">
                <a16:creationId xmlns:a16="http://schemas.microsoft.com/office/drawing/2014/main" id="{B22EBC8F-9FCE-E364-D619-E9228D9B984C}"/>
              </a:ext>
            </a:extLst>
          </p:cNvPr>
          <p:cNvSpPr txBox="1">
            <a:spLocks noMove="1" noResize="1"/>
          </p:cNvSpPr>
          <p:nvPr/>
        </p:nvSpPr>
        <p:spPr>
          <a:xfrm>
            <a:off x="170233" y="877933"/>
            <a:ext cx="5185534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>
                <a:solidFill>
                  <a:srgbClr val="007A37"/>
                </a:solidFill>
                <a:uFillTx/>
                <a:latin typeface="Abadi" pitchFamily="34"/>
                <a:ea typeface="Roboto Medium"/>
              </a:rPr>
              <a:t>Valutazione</a:t>
            </a:r>
            <a:endParaRPr lang="it-IT" sz="4800" b="0" i="0" u="none" strike="noStrike" kern="1200" cap="none" spc="0" baseline="0">
              <a:solidFill>
                <a:srgbClr val="000000"/>
              </a:solidFill>
              <a:uFillTx/>
              <a:latin typeface="Abadi" pitchFamily="34"/>
            </a:endParaRPr>
          </a:p>
        </p:txBody>
      </p:sp>
      <p:sp>
        <p:nvSpPr>
          <p:cNvPr id="3" name="Triangolo isoscele 11">
            <a:extLst>
              <a:ext uri="{FF2B5EF4-FFF2-40B4-BE49-F238E27FC236}">
                <a16:creationId xmlns:a16="http://schemas.microsoft.com/office/drawing/2014/main" id="{8E1B50AA-0F69-58D7-E785-61403CA4BF91}"/>
              </a:ext>
            </a:extLst>
          </p:cNvPr>
          <p:cNvSpPr>
            <a:spLocks noMove="1" noResize="1"/>
          </p:cNvSpPr>
          <p:nvPr/>
        </p:nvSpPr>
        <p:spPr>
          <a:xfrm>
            <a:off x="11517087" y="975033"/>
            <a:ext cx="1349828" cy="54031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lin ang="10800000"/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108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Triangolo isoscele 10">
            <a:extLst>
              <a:ext uri="{FF2B5EF4-FFF2-40B4-BE49-F238E27FC236}">
                <a16:creationId xmlns:a16="http://schemas.microsoft.com/office/drawing/2014/main" id="{62FDFA92-78F2-EA76-DC74-1CC9234CE76D}"/>
              </a:ext>
            </a:extLst>
          </p:cNvPr>
          <p:cNvSpPr>
            <a:spLocks noMove="1" noResize="1"/>
          </p:cNvSpPr>
          <p:nvPr/>
        </p:nvSpPr>
        <p:spPr>
          <a:xfrm rot="12737264">
            <a:off x="4590022" y="-1717646"/>
            <a:ext cx="7858719" cy="18328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path path="circle">
              <a:fillToRect l="50000" t="50000" r="50000" b="50000"/>
            </a:path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Triangolo isoscele 8">
            <a:extLst>
              <a:ext uri="{FF2B5EF4-FFF2-40B4-BE49-F238E27FC236}">
                <a16:creationId xmlns:a16="http://schemas.microsoft.com/office/drawing/2014/main" id="{9C699B7D-86AD-A756-4769-9012A4C8FC05}"/>
              </a:ext>
            </a:extLst>
          </p:cNvPr>
          <p:cNvSpPr>
            <a:spLocks noMove="1" noResize="1"/>
          </p:cNvSpPr>
          <p:nvPr/>
        </p:nvSpPr>
        <p:spPr>
          <a:xfrm rot="10799991">
            <a:off x="11448644" y="-83988"/>
            <a:ext cx="1483568" cy="105901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009E47"/>
          </a:soli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Triangolo isoscele 9">
            <a:extLst>
              <a:ext uri="{FF2B5EF4-FFF2-40B4-BE49-F238E27FC236}">
                <a16:creationId xmlns:a16="http://schemas.microsoft.com/office/drawing/2014/main" id="{6B017241-1AA7-ABE8-E887-5928A62AA186}"/>
              </a:ext>
            </a:extLst>
          </p:cNvPr>
          <p:cNvSpPr>
            <a:spLocks noMove="1" noResize="1"/>
          </p:cNvSpPr>
          <p:nvPr/>
        </p:nvSpPr>
        <p:spPr>
          <a:xfrm rot="12299536">
            <a:off x="-674925" y="-331500"/>
            <a:ext cx="1349828" cy="9696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path path="circle">
              <a:fillToRect l="100000" t="100000"/>
            </a:path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riangolo isoscele 7">
            <a:extLst>
              <a:ext uri="{FF2B5EF4-FFF2-40B4-BE49-F238E27FC236}">
                <a16:creationId xmlns:a16="http://schemas.microsoft.com/office/drawing/2014/main" id="{9E66C285-A483-ABBD-400D-604930AF34FC}"/>
              </a:ext>
            </a:extLst>
          </p:cNvPr>
          <p:cNvSpPr>
            <a:spLocks noMove="1" noResize="1"/>
          </p:cNvSpPr>
          <p:nvPr/>
        </p:nvSpPr>
        <p:spPr>
          <a:xfrm>
            <a:off x="9528843" y="4917231"/>
            <a:ext cx="5326315" cy="19407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lin ang="13500000"/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096" dir="135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7851F03A-8983-46B8-A318-8AEA57A4F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26" y="3676601"/>
            <a:ext cx="7834286" cy="89901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CasellaDiTesto 9">
            <a:extLst>
              <a:ext uri="{FF2B5EF4-FFF2-40B4-BE49-F238E27FC236}">
                <a16:creationId xmlns:a16="http://schemas.microsoft.com/office/drawing/2014/main" id="{586305C4-F90E-D27F-EFEE-0C6BD1832B54}"/>
              </a:ext>
            </a:extLst>
          </p:cNvPr>
          <p:cNvSpPr txBox="1"/>
          <p:nvPr/>
        </p:nvSpPr>
        <p:spPr>
          <a:xfrm>
            <a:off x="1394926" y="2072496"/>
            <a:ext cx="727647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Abadi" pitchFamily="34"/>
              </a:rPr>
              <a:t>Osservando il p-value, il quale è maggiore di 0,05, possiamo concludere che non vi è una differenza significativa.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2">
            <a:extLst>
              <a:ext uri="{FF2B5EF4-FFF2-40B4-BE49-F238E27FC236}">
                <a16:creationId xmlns:a16="http://schemas.microsoft.com/office/drawing/2014/main" id="{9A7F907C-EF0E-8FEE-6A21-D676BF914FCD}"/>
              </a:ext>
            </a:extLst>
          </p:cNvPr>
          <p:cNvSpPr txBox="1">
            <a:spLocks noMove="1" noResize="1"/>
          </p:cNvSpPr>
          <p:nvPr/>
        </p:nvSpPr>
        <p:spPr>
          <a:xfrm>
            <a:off x="170233" y="877933"/>
            <a:ext cx="5185534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 err="1">
                <a:solidFill>
                  <a:srgbClr val="007A37"/>
                </a:solidFill>
                <a:uFillTx/>
                <a:latin typeface="Abadi" pitchFamily="34"/>
                <a:ea typeface="Roboto Medium"/>
              </a:rPr>
              <a:t>Valutazione</a:t>
            </a:r>
            <a:endParaRPr lang="it-IT" sz="4800" b="0" i="0" u="none" strike="noStrike" kern="1200" cap="none" spc="0" baseline="0">
              <a:solidFill>
                <a:srgbClr val="000000"/>
              </a:solidFill>
              <a:uFillTx/>
              <a:latin typeface="Abadi" pitchFamily="34"/>
            </a:endParaRPr>
          </a:p>
        </p:txBody>
      </p:sp>
      <p:sp>
        <p:nvSpPr>
          <p:cNvPr id="3" name="Triangolo isoscele 11">
            <a:extLst>
              <a:ext uri="{FF2B5EF4-FFF2-40B4-BE49-F238E27FC236}">
                <a16:creationId xmlns:a16="http://schemas.microsoft.com/office/drawing/2014/main" id="{62CE1783-4A63-2EC3-3831-145F332FA564}"/>
              </a:ext>
            </a:extLst>
          </p:cNvPr>
          <p:cNvSpPr>
            <a:spLocks noMove="1" noResize="1"/>
          </p:cNvSpPr>
          <p:nvPr/>
        </p:nvSpPr>
        <p:spPr>
          <a:xfrm>
            <a:off x="11517087" y="975033"/>
            <a:ext cx="1349828" cy="54031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lin ang="10800000"/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108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Triangolo isoscele 10">
            <a:extLst>
              <a:ext uri="{FF2B5EF4-FFF2-40B4-BE49-F238E27FC236}">
                <a16:creationId xmlns:a16="http://schemas.microsoft.com/office/drawing/2014/main" id="{9DD12EC3-B7CB-F3C8-66BA-0B5AC9DD87F6}"/>
              </a:ext>
            </a:extLst>
          </p:cNvPr>
          <p:cNvSpPr>
            <a:spLocks noMove="1" noResize="1"/>
          </p:cNvSpPr>
          <p:nvPr/>
        </p:nvSpPr>
        <p:spPr>
          <a:xfrm rot="12737264">
            <a:off x="4590022" y="-1717646"/>
            <a:ext cx="7858719" cy="18328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path path="circle">
              <a:fillToRect l="50000" t="50000" r="50000" b="50000"/>
            </a:path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Triangolo isoscele 8">
            <a:extLst>
              <a:ext uri="{FF2B5EF4-FFF2-40B4-BE49-F238E27FC236}">
                <a16:creationId xmlns:a16="http://schemas.microsoft.com/office/drawing/2014/main" id="{E0685DE6-5C49-821B-B401-F223F7752649}"/>
              </a:ext>
            </a:extLst>
          </p:cNvPr>
          <p:cNvSpPr>
            <a:spLocks noMove="1" noResize="1"/>
          </p:cNvSpPr>
          <p:nvPr/>
        </p:nvSpPr>
        <p:spPr>
          <a:xfrm rot="10799991">
            <a:off x="11448644" y="-83988"/>
            <a:ext cx="1483568" cy="105901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009E47"/>
          </a:soli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Triangolo isoscele 9">
            <a:extLst>
              <a:ext uri="{FF2B5EF4-FFF2-40B4-BE49-F238E27FC236}">
                <a16:creationId xmlns:a16="http://schemas.microsoft.com/office/drawing/2014/main" id="{38CF6045-FCB5-2BE8-3046-8E2BAAE66C7F}"/>
              </a:ext>
            </a:extLst>
          </p:cNvPr>
          <p:cNvSpPr>
            <a:spLocks noMove="1" noResize="1"/>
          </p:cNvSpPr>
          <p:nvPr/>
        </p:nvSpPr>
        <p:spPr>
          <a:xfrm rot="12299536">
            <a:off x="-674925" y="-331500"/>
            <a:ext cx="1349828" cy="9696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path path="circle">
              <a:fillToRect l="100000" t="100000"/>
            </a:path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riangolo isoscele 7">
            <a:extLst>
              <a:ext uri="{FF2B5EF4-FFF2-40B4-BE49-F238E27FC236}">
                <a16:creationId xmlns:a16="http://schemas.microsoft.com/office/drawing/2014/main" id="{56C5B4B4-C7F6-94CC-BBFD-CFAAA6EDCC4C}"/>
              </a:ext>
            </a:extLst>
          </p:cNvPr>
          <p:cNvSpPr>
            <a:spLocks noMove="1" noResize="1"/>
          </p:cNvSpPr>
          <p:nvPr/>
        </p:nvSpPr>
        <p:spPr>
          <a:xfrm>
            <a:off x="9528843" y="4917231"/>
            <a:ext cx="5326315" cy="19407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lin ang="13500000"/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096" dir="135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8692F3C9-F58B-45FD-12E5-C512ED1E9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517" y="1481053"/>
            <a:ext cx="8394808" cy="33012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magine 10">
            <a:extLst>
              <a:ext uri="{FF2B5EF4-FFF2-40B4-BE49-F238E27FC236}">
                <a16:creationId xmlns:a16="http://schemas.microsoft.com/office/drawing/2014/main" id="{68D773D8-58A5-E67C-2684-FC81B28A5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517" y="4917231"/>
            <a:ext cx="8403070" cy="150794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2">
            <a:extLst>
              <a:ext uri="{FF2B5EF4-FFF2-40B4-BE49-F238E27FC236}">
                <a16:creationId xmlns:a16="http://schemas.microsoft.com/office/drawing/2014/main" id="{EA8E99B4-EC74-175A-841C-11F296D58409}"/>
              </a:ext>
            </a:extLst>
          </p:cNvPr>
          <p:cNvSpPr txBox="1">
            <a:spLocks noMove="1" noResize="1"/>
          </p:cNvSpPr>
          <p:nvPr/>
        </p:nvSpPr>
        <p:spPr>
          <a:xfrm>
            <a:off x="170233" y="877933"/>
            <a:ext cx="5185534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0" cap="none" spc="0" baseline="0" err="1">
                <a:solidFill>
                  <a:srgbClr val="007A37"/>
                </a:solidFill>
                <a:uFillTx/>
                <a:latin typeface="Abadi" pitchFamily="34"/>
                <a:ea typeface="Roboto Medium"/>
              </a:rPr>
              <a:t>Valutazione</a:t>
            </a:r>
            <a:endParaRPr lang="it-IT" sz="4800" b="0" i="0" u="none" strike="noStrike" kern="1200" cap="none" spc="0" baseline="0">
              <a:solidFill>
                <a:srgbClr val="000000"/>
              </a:solidFill>
              <a:uFillTx/>
              <a:latin typeface="Abadi" pitchFamily="34"/>
            </a:endParaRPr>
          </a:p>
        </p:txBody>
      </p:sp>
      <p:sp>
        <p:nvSpPr>
          <p:cNvPr id="3" name="Triangolo isoscele 11">
            <a:extLst>
              <a:ext uri="{FF2B5EF4-FFF2-40B4-BE49-F238E27FC236}">
                <a16:creationId xmlns:a16="http://schemas.microsoft.com/office/drawing/2014/main" id="{8A83922F-00E2-F837-A7A3-F8E2C112346B}"/>
              </a:ext>
            </a:extLst>
          </p:cNvPr>
          <p:cNvSpPr>
            <a:spLocks noMove="1" noResize="1"/>
          </p:cNvSpPr>
          <p:nvPr/>
        </p:nvSpPr>
        <p:spPr>
          <a:xfrm>
            <a:off x="11517087" y="975033"/>
            <a:ext cx="1349828" cy="54031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lin ang="10800000"/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108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Triangolo isoscele 10">
            <a:extLst>
              <a:ext uri="{FF2B5EF4-FFF2-40B4-BE49-F238E27FC236}">
                <a16:creationId xmlns:a16="http://schemas.microsoft.com/office/drawing/2014/main" id="{3F5C4329-4B85-E6F6-51FF-6BD9CF861644}"/>
              </a:ext>
            </a:extLst>
          </p:cNvPr>
          <p:cNvSpPr>
            <a:spLocks noMove="1" noResize="1"/>
          </p:cNvSpPr>
          <p:nvPr/>
        </p:nvSpPr>
        <p:spPr>
          <a:xfrm rot="12737264">
            <a:off x="4590022" y="-1717646"/>
            <a:ext cx="7858719" cy="18328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path path="circle">
              <a:fillToRect l="50000" t="50000" r="50000" b="50000"/>
            </a:path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Triangolo isoscele 8">
            <a:extLst>
              <a:ext uri="{FF2B5EF4-FFF2-40B4-BE49-F238E27FC236}">
                <a16:creationId xmlns:a16="http://schemas.microsoft.com/office/drawing/2014/main" id="{1278A212-F173-6D76-7C0B-C3CA77C0A632}"/>
              </a:ext>
            </a:extLst>
          </p:cNvPr>
          <p:cNvSpPr>
            <a:spLocks noMove="1" noResize="1"/>
          </p:cNvSpPr>
          <p:nvPr/>
        </p:nvSpPr>
        <p:spPr>
          <a:xfrm rot="10799991">
            <a:off x="11448644" y="-83988"/>
            <a:ext cx="1483568" cy="105901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009E47"/>
          </a:soli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Triangolo isoscele 9">
            <a:extLst>
              <a:ext uri="{FF2B5EF4-FFF2-40B4-BE49-F238E27FC236}">
                <a16:creationId xmlns:a16="http://schemas.microsoft.com/office/drawing/2014/main" id="{7AD1DEB0-D6EF-8345-6451-73D5A01D42D2}"/>
              </a:ext>
            </a:extLst>
          </p:cNvPr>
          <p:cNvSpPr>
            <a:spLocks noMove="1" noResize="1"/>
          </p:cNvSpPr>
          <p:nvPr/>
        </p:nvSpPr>
        <p:spPr>
          <a:xfrm rot="12299536">
            <a:off x="-674925" y="-331500"/>
            <a:ext cx="1349828" cy="9696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path path="circle">
              <a:fillToRect l="100000" t="100000"/>
            </a:path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riangolo isoscele 7">
            <a:extLst>
              <a:ext uri="{FF2B5EF4-FFF2-40B4-BE49-F238E27FC236}">
                <a16:creationId xmlns:a16="http://schemas.microsoft.com/office/drawing/2014/main" id="{8DA83128-AE05-FA3B-4E34-59744A98AAE8}"/>
              </a:ext>
            </a:extLst>
          </p:cNvPr>
          <p:cNvSpPr>
            <a:spLocks noMove="1" noResize="1"/>
          </p:cNvSpPr>
          <p:nvPr/>
        </p:nvSpPr>
        <p:spPr>
          <a:xfrm>
            <a:off x="9528843" y="4917231"/>
            <a:ext cx="5326315" cy="19407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gradFill>
            <a:gsLst>
              <a:gs pos="0">
                <a:srgbClr val="006124"/>
              </a:gs>
              <a:gs pos="100000">
                <a:srgbClr val="008E39"/>
              </a:gs>
            </a:gsLst>
            <a:lin ang="13500000"/>
          </a:gradFill>
          <a:ln w="19046" cap="flat">
            <a:solidFill>
              <a:srgbClr val="196B24"/>
            </a:solidFill>
            <a:prstDash val="solid"/>
            <a:miter/>
          </a:ln>
          <a:effectLst>
            <a:outerShdw dist="38096" dir="135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CasellaDiTesto 9">
            <a:extLst>
              <a:ext uri="{FF2B5EF4-FFF2-40B4-BE49-F238E27FC236}">
                <a16:creationId xmlns:a16="http://schemas.microsoft.com/office/drawing/2014/main" id="{A6EECC6C-7C1F-F328-87C1-D75F62256A98}"/>
              </a:ext>
            </a:extLst>
          </p:cNvPr>
          <p:cNvSpPr txBox="1"/>
          <p:nvPr/>
        </p:nvSpPr>
        <p:spPr>
          <a:xfrm>
            <a:off x="1394926" y="2072496"/>
            <a:ext cx="727647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Abadi" pitchFamily="34"/>
              </a:rPr>
              <a:t>Osservando il p-</a:t>
            </a:r>
            <a:r>
              <a:rPr lang="it-IT" sz="1800" b="0" i="0" u="none" strike="noStrike" kern="1200" cap="none" spc="0" baseline="0" err="1">
                <a:solidFill>
                  <a:srgbClr val="000000"/>
                </a:solidFill>
                <a:uFillTx/>
                <a:latin typeface="Abadi" pitchFamily="34"/>
              </a:rPr>
              <a:t>value</a:t>
            </a: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Abadi" pitchFamily="34"/>
              </a:rPr>
              <a:t>, il quale è maggiore di 0,05, possiamo concludere che non vi è una differenza significativa.</a:t>
            </a:r>
          </a:p>
        </p:txBody>
      </p:sp>
      <p:pic>
        <p:nvPicPr>
          <p:cNvPr id="9" name="Immagine 10">
            <a:extLst>
              <a:ext uri="{FF2B5EF4-FFF2-40B4-BE49-F238E27FC236}">
                <a16:creationId xmlns:a16="http://schemas.microsoft.com/office/drawing/2014/main" id="{C489D39F-73A2-BCD3-430C-D6B58E58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34" y="4508499"/>
            <a:ext cx="7951668" cy="81746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1F3EE92-C406-2F37-CE66-B2E9A82782AE}"/>
              </a:ext>
            </a:extLst>
          </p:cNvPr>
          <p:cNvSpPr txBox="1"/>
          <p:nvPr/>
        </p:nvSpPr>
        <p:spPr>
          <a:xfrm>
            <a:off x="1839277" y="3017809"/>
            <a:ext cx="3193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>
                <a:latin typeface="Abadi" panose="020B0604020104020204" pitchFamily="34" charset="0"/>
              </a:rPr>
              <a:t>SUS </a:t>
            </a:r>
            <a:r>
              <a:rPr lang="it-IT" sz="2800" err="1">
                <a:latin typeface="Abadi" panose="020B0604020104020204" pitchFamily="34" charset="0"/>
              </a:rPr>
              <a:t>OssigeNow</a:t>
            </a:r>
            <a:endParaRPr lang="it-IT" sz="2800">
              <a:latin typeface="Abadi" panose="020B0604020104020204" pitchFamily="34" charset="0"/>
            </a:endParaRPr>
          </a:p>
          <a:p>
            <a:pPr algn="ctr"/>
            <a:r>
              <a:rPr lang="it-IT" sz="2800">
                <a:solidFill>
                  <a:srgbClr val="007A37"/>
                </a:solidFill>
                <a:latin typeface="Abadi" panose="020B0604020104020204" pitchFamily="34" charset="0"/>
              </a:rPr>
              <a:t>A-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2C221B8-F001-52E9-403A-D7E6A06278CC}"/>
              </a:ext>
            </a:extLst>
          </p:cNvPr>
          <p:cNvSpPr txBox="1"/>
          <p:nvPr/>
        </p:nvSpPr>
        <p:spPr>
          <a:xfrm>
            <a:off x="5355767" y="3017810"/>
            <a:ext cx="35908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>
                <a:latin typeface="Abadi" panose="020B0604020104020204" pitchFamily="34" charset="0"/>
              </a:rPr>
              <a:t>SUS Google </a:t>
            </a:r>
            <a:r>
              <a:rPr lang="it-IT" sz="2800" err="1">
                <a:latin typeface="Abadi" panose="020B0604020104020204" pitchFamily="34" charset="0"/>
              </a:rPr>
              <a:t>Calendar</a:t>
            </a:r>
            <a:endParaRPr lang="it-IT" sz="2800">
              <a:latin typeface="Abadi" panose="020B0604020104020204" pitchFamily="34" charset="0"/>
            </a:endParaRPr>
          </a:p>
          <a:p>
            <a:pPr algn="ctr"/>
            <a:r>
              <a:rPr lang="it-IT" sz="2800">
                <a:solidFill>
                  <a:srgbClr val="007A37"/>
                </a:solidFill>
                <a:latin typeface="Abadi" panose="020B0604020104020204" pitchFamily="34" charset="0"/>
              </a:rPr>
              <a:t>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EF417-0E54-3FBB-F1DD-C46E55D8C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B6D8DA-31BC-414B-BA5F-D028D997C7F9}"/>
              </a:ext>
            </a:extLst>
          </p:cNvPr>
          <p:cNvSpPr txBox="1">
            <a:spLocks/>
          </p:cNvSpPr>
          <p:nvPr/>
        </p:nvSpPr>
        <p:spPr>
          <a:xfrm>
            <a:off x="2667652" y="1738505"/>
            <a:ext cx="661628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9600">
                <a:solidFill>
                  <a:srgbClr val="007A37"/>
                </a:solidFill>
                <a:latin typeface="Abadi" panose="020B0604020104020204" pitchFamily="34" charset="0"/>
                <a:ea typeface="Roboto Medium"/>
                <a:cs typeface="Roboto Medium"/>
                <a:sym typeface="Roboto Medium"/>
              </a:rPr>
              <a:t>Grazie per l’attenzione</a:t>
            </a:r>
            <a:endParaRPr lang="it-IT" sz="9600">
              <a:latin typeface="Abadi" panose="020B0604020104020204" pitchFamily="34" charset="0"/>
            </a:endParaRPr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C03C8934-1D84-771D-BA4B-B7570FBC0A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17085" y="975035"/>
            <a:ext cx="1349827" cy="5403133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CADF3044-59EB-7447-B3B8-374F81A32B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737276">
            <a:off x="4590023" y="-1717648"/>
            <a:ext cx="7858722" cy="1832898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riangolo isoscele 8">
            <a:extLst>
              <a:ext uri="{FF2B5EF4-FFF2-40B4-BE49-F238E27FC236}">
                <a16:creationId xmlns:a16="http://schemas.microsoft.com/office/drawing/2014/main" id="{8F251E37-E67C-8279-573D-4F35CACC20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11448659" y="-83976"/>
            <a:ext cx="1483569" cy="1059010"/>
          </a:xfrm>
          <a:prstGeom prst="triangle">
            <a:avLst/>
          </a:prstGeom>
          <a:solidFill>
            <a:srgbClr val="009E47"/>
          </a:soli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7B9BB777-138B-2276-6C33-CE543A15A4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299520">
            <a:off x="-674915" y="-331490"/>
            <a:ext cx="1349827" cy="969679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924DFEAF-E4C6-E204-2F96-32170C7CC5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28841" y="4917233"/>
            <a:ext cx="5326317" cy="1940767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riangolo isoscele 7">
            <a:extLst>
              <a:ext uri="{FF2B5EF4-FFF2-40B4-BE49-F238E27FC236}">
                <a16:creationId xmlns:a16="http://schemas.microsoft.com/office/drawing/2014/main" id="{0BFD896B-33EF-5E65-0A28-70DC421D911D}"/>
              </a:ext>
            </a:extLst>
          </p:cNvPr>
          <p:cNvSpPr/>
          <p:nvPr/>
        </p:nvSpPr>
        <p:spPr>
          <a:xfrm rot="3059826">
            <a:off x="-2777610" y="5781183"/>
            <a:ext cx="6802244" cy="1569600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riangolo isoscele 7">
            <a:extLst>
              <a:ext uri="{FF2B5EF4-FFF2-40B4-BE49-F238E27FC236}">
                <a16:creationId xmlns:a16="http://schemas.microsoft.com/office/drawing/2014/main" id="{738C0BED-7E2F-5CB4-140F-843C53A74841}"/>
              </a:ext>
            </a:extLst>
          </p:cNvPr>
          <p:cNvSpPr/>
          <p:nvPr/>
        </p:nvSpPr>
        <p:spPr>
          <a:xfrm>
            <a:off x="-955878" y="6506037"/>
            <a:ext cx="6931675" cy="517652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4727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B89E7-E1D2-E656-CE94-18E7AF179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4098548C-BFA2-27DB-52E4-1C82E6EA3036}"/>
              </a:ext>
            </a:extLst>
          </p:cNvPr>
          <p:cNvSpPr txBox="1"/>
          <p:nvPr/>
        </p:nvSpPr>
        <p:spPr>
          <a:xfrm>
            <a:off x="170237" y="877938"/>
            <a:ext cx="51855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>
                <a:solidFill>
                  <a:srgbClr val="007A37"/>
                </a:solidFill>
                <a:latin typeface="Abadi" panose="020B0604020104020204" pitchFamily="34" charset="0"/>
                <a:ea typeface="Roboto Medium"/>
                <a:cs typeface="Roboto Medium"/>
                <a:sym typeface="Roboto Medium"/>
              </a:rPr>
              <a:t>1.0 L</a:t>
            </a:r>
            <a:r>
              <a:rPr lang="en" sz="4000" b="0">
                <a:solidFill>
                  <a:srgbClr val="007A37"/>
                </a:solidFill>
                <a:latin typeface="Abadi" panose="020B0604020104020204" pitchFamily="34" charset="0"/>
                <a:ea typeface="Roboto Medium"/>
                <a:cs typeface="Roboto Medium"/>
                <a:sym typeface="Roboto Medium"/>
              </a:rPr>
              <a:t>ogin</a:t>
            </a:r>
            <a:endParaRPr lang="it-IT" sz="4800">
              <a:latin typeface="Abadi" panose="020B0604020104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4C004D0-71F8-47DA-6AA5-E20CE95F8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3" b="6998"/>
          <a:stretch/>
        </p:blipFill>
        <p:spPr>
          <a:xfrm>
            <a:off x="7242721" y="909000"/>
            <a:ext cx="2538905" cy="50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9376FED-B680-ACC4-092B-94056441D5B8}"/>
              </a:ext>
            </a:extLst>
          </p:cNvPr>
          <p:cNvSpPr txBox="1"/>
          <p:nvPr/>
        </p:nvSpPr>
        <p:spPr>
          <a:xfrm>
            <a:off x="1175657" y="1698171"/>
            <a:ext cx="4068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Schermata all’avvio dell’app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Inserimento credenziali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Controllo degli errori dell’utente</a:t>
            </a:r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A59CB2A9-E1E2-6D8E-A477-D206841B0E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17085" y="975035"/>
            <a:ext cx="1349827" cy="5403133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33A82739-FBB0-E3D1-5173-340D2095EF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737276">
            <a:off x="4590023" y="-1717648"/>
            <a:ext cx="7858722" cy="1832898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riangolo isoscele 8">
            <a:extLst>
              <a:ext uri="{FF2B5EF4-FFF2-40B4-BE49-F238E27FC236}">
                <a16:creationId xmlns:a16="http://schemas.microsoft.com/office/drawing/2014/main" id="{624694A0-FE8B-1607-57B2-826A3D0BC5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11448659" y="-83976"/>
            <a:ext cx="1483569" cy="1059010"/>
          </a:xfrm>
          <a:prstGeom prst="triangle">
            <a:avLst/>
          </a:prstGeom>
          <a:solidFill>
            <a:srgbClr val="009E47"/>
          </a:soli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DD05DAB4-D978-3E71-1629-4C1FB2DA60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299520">
            <a:off x="-674915" y="-331490"/>
            <a:ext cx="1349827" cy="969679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4A400C78-4D1B-4736-11F2-A06EB1FFF5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28841" y="4917233"/>
            <a:ext cx="5326317" cy="1940767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655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B37E-A180-BADB-977D-9B95427ED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F755E648-421D-644C-7966-E3340025B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" t="4762" b="5987"/>
          <a:stretch/>
        </p:blipFill>
        <p:spPr>
          <a:xfrm>
            <a:off x="8490059" y="975035"/>
            <a:ext cx="2176761" cy="43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712A55D-6055-1FB5-DFB1-DC56898C02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0237" y="877938"/>
            <a:ext cx="51855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>
                <a:solidFill>
                  <a:srgbClr val="007A37"/>
                </a:solidFill>
                <a:latin typeface="Abadi" panose="020B0604020104020204" pitchFamily="34" charset="0"/>
                <a:ea typeface="Roboto Medium"/>
                <a:cs typeface="Roboto Medium"/>
                <a:sym typeface="Roboto Medium"/>
              </a:rPr>
              <a:t>1.1 </a:t>
            </a:r>
            <a:r>
              <a:rPr lang="en" sz="4000" b="0">
                <a:solidFill>
                  <a:srgbClr val="007A37"/>
                </a:solidFill>
                <a:latin typeface="Abadi" panose="020B0604020104020204" pitchFamily="34" charset="0"/>
                <a:ea typeface="Roboto Medium"/>
                <a:cs typeface="Roboto Medium"/>
                <a:sym typeface="Roboto Medium"/>
              </a:rPr>
              <a:t>Login</a:t>
            </a:r>
            <a:endParaRPr lang="it-IT" sz="4800">
              <a:latin typeface="Abadi" panose="020B0604020104020204" pitchFamily="34" charset="0"/>
            </a:endParaRPr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AE80C79B-4CDA-0A48-B77A-0FADEADDA0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17085" y="975035"/>
            <a:ext cx="1349827" cy="5403133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4C50F71B-F558-2C5B-4B85-F677527160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737276">
            <a:off x="4590023" y="-1717648"/>
            <a:ext cx="7858722" cy="1832898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riangolo isoscele 8">
            <a:extLst>
              <a:ext uri="{FF2B5EF4-FFF2-40B4-BE49-F238E27FC236}">
                <a16:creationId xmlns:a16="http://schemas.microsoft.com/office/drawing/2014/main" id="{321FF999-11CC-1520-DBEA-D9F2832250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11448659" y="-83976"/>
            <a:ext cx="1483569" cy="1059010"/>
          </a:xfrm>
          <a:prstGeom prst="triangle">
            <a:avLst/>
          </a:prstGeom>
          <a:solidFill>
            <a:srgbClr val="009E47"/>
          </a:soli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FE570036-DAB7-BC66-CD48-DEDE509E952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299520">
            <a:off x="-674915" y="-331490"/>
            <a:ext cx="1349827" cy="969679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606EC61-3665-F61F-0392-B9E20DC744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3809" r="-379" b="5987"/>
          <a:stretch/>
        </p:blipFill>
        <p:spPr>
          <a:xfrm>
            <a:off x="5908680" y="975035"/>
            <a:ext cx="2163263" cy="43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2E87A8F4-CE9D-18CB-311B-6D234DDDBB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28841" y="4917233"/>
            <a:ext cx="5326317" cy="1940767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9BDA01-507A-7D36-6FA2-715CE4DB618F}"/>
              </a:ext>
            </a:extLst>
          </p:cNvPr>
          <p:cNvSpPr txBox="1"/>
          <p:nvPr/>
        </p:nvSpPr>
        <p:spPr>
          <a:xfrm>
            <a:off x="816559" y="1698171"/>
            <a:ext cx="406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Visualizzazione degli errori</a:t>
            </a:r>
          </a:p>
        </p:txBody>
      </p:sp>
    </p:spTree>
    <p:extLst>
      <p:ext uri="{BB962C8B-B14F-4D97-AF65-F5344CB8AC3E}">
        <p14:creationId xmlns:p14="http://schemas.microsoft.com/office/powerpoint/2010/main" val="153502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B2A69-9170-92E1-D973-07A07F4F4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552AC0A-18CB-58EE-D689-33E50F30E8B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0237" y="877938"/>
            <a:ext cx="51855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>
                <a:solidFill>
                  <a:srgbClr val="007A37"/>
                </a:solidFill>
                <a:latin typeface="Abadi" panose="020B0604020104020204" pitchFamily="34" charset="0"/>
                <a:ea typeface="Roboto Medium"/>
                <a:cs typeface="Roboto Medium"/>
                <a:sym typeface="Roboto Medium"/>
              </a:rPr>
              <a:t>2.0 Registrazione</a:t>
            </a:r>
            <a:endParaRPr lang="it-IT" sz="4800">
              <a:latin typeface="Abadi" panose="020B0604020104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7C75169-5FF3-E966-A706-02DA4AB0319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5657" y="1698171"/>
            <a:ext cx="4068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Creazione di un account utente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Controllo degli errori dell’utente</a:t>
            </a:r>
          </a:p>
          <a:p>
            <a:endParaRPr lang="it-IT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Abadi" panose="020B0604020104020204" pitchFamily="34" charset="0"/>
            </a:endParaRPr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E2B163F0-5A8D-5070-CE77-F4EA24A462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17085" y="975035"/>
            <a:ext cx="1349827" cy="5403133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2F48A930-9C7F-18FE-39C4-CC4DB61F1C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737276">
            <a:off x="4590023" y="-1717648"/>
            <a:ext cx="7858722" cy="1832898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riangolo isoscele 8">
            <a:extLst>
              <a:ext uri="{FF2B5EF4-FFF2-40B4-BE49-F238E27FC236}">
                <a16:creationId xmlns:a16="http://schemas.microsoft.com/office/drawing/2014/main" id="{7666D640-C184-B9CA-B8A1-27128F93E8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11448659" y="-83976"/>
            <a:ext cx="1483569" cy="1059010"/>
          </a:xfrm>
          <a:prstGeom prst="triangle">
            <a:avLst/>
          </a:prstGeom>
          <a:solidFill>
            <a:srgbClr val="009E47"/>
          </a:soli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9CA3B8FE-8B1A-43F8-BE5A-7EB6FFF7B8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299520">
            <a:off x="-674915" y="-331490"/>
            <a:ext cx="1349827" cy="969679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0CAE0099-F94E-ADE9-DCC0-44B060DFE0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28841" y="4917233"/>
            <a:ext cx="5326317" cy="1940767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F3ACE11-8C20-0550-C5C7-48F90F5CD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9" b="5850"/>
          <a:stretch/>
        </p:blipFill>
        <p:spPr>
          <a:xfrm>
            <a:off x="7056763" y="909000"/>
            <a:ext cx="2510512" cy="50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59368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8C9C9-E842-C397-51CD-65F186AF0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A4F82A00-B6EE-5877-1DFE-C073B7D19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" b="213"/>
          <a:stretch/>
        </p:blipFill>
        <p:spPr>
          <a:xfrm>
            <a:off x="8490059" y="972000"/>
            <a:ext cx="2176761" cy="43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6F7B2F-CB26-5339-267A-BF4C02ED717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0237" y="877938"/>
            <a:ext cx="518553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>
                <a:solidFill>
                  <a:srgbClr val="007A37"/>
                </a:solidFill>
                <a:latin typeface="Abadi" panose="020B0604020104020204" pitchFamily="34" charset="0"/>
                <a:ea typeface="Roboto Medium"/>
                <a:cs typeface="Roboto Medium"/>
                <a:sym typeface="Roboto Medium"/>
              </a:rPr>
              <a:t>2.1 Registrazione</a:t>
            </a:r>
            <a:endParaRPr lang="it-IT" sz="4800">
              <a:latin typeface="Abadi" panose="020B0604020104020204" pitchFamily="34" charset="0"/>
            </a:endParaRPr>
          </a:p>
          <a:p>
            <a:endParaRPr lang="it-IT" sz="4800">
              <a:latin typeface="Abadi" panose="020B0604020104020204" pitchFamily="34" charset="0"/>
            </a:endParaRPr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75C56D09-A5D1-0A9C-7328-9B0D9337B9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17085" y="975035"/>
            <a:ext cx="1349827" cy="5403133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56CB8A44-E271-FD31-27C9-364A5E064D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737276">
            <a:off x="4590023" y="-1717648"/>
            <a:ext cx="7858722" cy="1832898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riangolo isoscele 8">
            <a:extLst>
              <a:ext uri="{FF2B5EF4-FFF2-40B4-BE49-F238E27FC236}">
                <a16:creationId xmlns:a16="http://schemas.microsoft.com/office/drawing/2014/main" id="{96200A7F-6BBB-EF22-1B43-E2DF099225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11448659" y="-83976"/>
            <a:ext cx="1483569" cy="1059010"/>
          </a:xfrm>
          <a:prstGeom prst="triangle">
            <a:avLst/>
          </a:prstGeom>
          <a:solidFill>
            <a:srgbClr val="009E47"/>
          </a:soli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1353F3B0-C71E-BD60-3D1F-D80D2F87B4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299520">
            <a:off x="-674915" y="-331490"/>
            <a:ext cx="1349827" cy="969679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924FC81-E99D-DE78-E4A8-646B5215D0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" b="272"/>
          <a:stretch/>
        </p:blipFill>
        <p:spPr>
          <a:xfrm>
            <a:off x="5908680" y="972000"/>
            <a:ext cx="2163263" cy="43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BB8E407E-D8BA-8E81-437E-CF377DADFD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28841" y="4917233"/>
            <a:ext cx="5326317" cy="1940767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35ED8E9-227E-941E-3B66-ADC198EA441E}"/>
              </a:ext>
            </a:extLst>
          </p:cNvPr>
          <p:cNvSpPr txBox="1"/>
          <p:nvPr/>
        </p:nvSpPr>
        <p:spPr>
          <a:xfrm>
            <a:off x="816559" y="1698171"/>
            <a:ext cx="4068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Visualizzazione degli errori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Consigli multipli per l’utente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Visualizzazione della conferma di registrazione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1831AA08-C450-A5BF-B6F1-5AF9424B50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442" b="21633"/>
          <a:stretch/>
        </p:blipFill>
        <p:spPr>
          <a:xfrm>
            <a:off x="1621959" y="4273420"/>
            <a:ext cx="3086100" cy="886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B513FE3D-74F7-E64A-57DE-616FDD47378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35940" y="3959501"/>
            <a:ext cx="1360060" cy="757124"/>
          </a:xfrm>
          <a:prstGeom prst="bentConnector3">
            <a:avLst>
              <a:gd name="adj1" fmla="val 50000"/>
            </a:avLst>
          </a:prstGeom>
          <a:ln cap="sq">
            <a:solidFill>
              <a:srgbClr val="007A3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107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85F0D-1804-DAD2-FBCA-390160AC3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B84CDAFC-17CE-5E7D-8FB9-E759913B695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0237" y="877938"/>
            <a:ext cx="51855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>
                <a:solidFill>
                  <a:srgbClr val="007A37"/>
                </a:solidFill>
                <a:latin typeface="Abadi" panose="020B0604020104020204" pitchFamily="34" charset="0"/>
                <a:ea typeface="Roboto Medium"/>
                <a:cs typeface="Roboto Medium"/>
                <a:sym typeface="Roboto Medium"/>
              </a:rPr>
              <a:t>3.0 Home</a:t>
            </a:r>
            <a:endParaRPr lang="it-IT" sz="4800">
              <a:latin typeface="Abadi" panose="020B0604020104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95E94A1-74CD-1D99-7164-A1A0337962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75657" y="1698171"/>
            <a:ext cx="4068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Schermata principale dopo il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latin typeface="Abadi" panose="020B0604020104020204" pitchFamily="34" charset="0"/>
              </a:rPr>
              <a:t>Navbar</a:t>
            </a:r>
            <a:endParaRPr lang="it-IT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Visualizzazione Gruppi (3.1)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Pulsante di creazione gruppo (3.2)</a:t>
            </a:r>
          </a:p>
          <a:p>
            <a:endParaRPr lang="it-IT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Abadi" panose="020B0604020104020204" pitchFamily="34" charset="0"/>
            </a:endParaRPr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547A2C7F-7648-83C0-69E4-AB840E13EB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17085" y="975035"/>
            <a:ext cx="1349827" cy="5403133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FCA69E92-845A-8617-D817-C9CD09FCA5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737276">
            <a:off x="4590023" y="-1717648"/>
            <a:ext cx="7858722" cy="1832898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riangolo isoscele 8">
            <a:extLst>
              <a:ext uri="{FF2B5EF4-FFF2-40B4-BE49-F238E27FC236}">
                <a16:creationId xmlns:a16="http://schemas.microsoft.com/office/drawing/2014/main" id="{C0F6ADBB-3404-3C9B-2742-C1718E0455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11448659" y="-83976"/>
            <a:ext cx="1483569" cy="1059010"/>
          </a:xfrm>
          <a:prstGeom prst="triangle">
            <a:avLst/>
          </a:prstGeom>
          <a:solidFill>
            <a:srgbClr val="009E47"/>
          </a:soli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B7390E82-6BC5-2932-6FD9-F4AC9D1334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299520">
            <a:off x="-674915" y="-331490"/>
            <a:ext cx="1349827" cy="969679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7D964AC-E416-38BB-87E4-E28F82FAA4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" b="4830"/>
          <a:stretch/>
        </p:blipFill>
        <p:spPr>
          <a:xfrm>
            <a:off x="7056763" y="909000"/>
            <a:ext cx="2510512" cy="50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F635DA30-D107-4B4B-DB2F-74A703C8E7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28841" y="4917233"/>
            <a:ext cx="5326317" cy="1940767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273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8DEE1-D6FF-0509-8AA0-34C9AC918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AF151368-494E-6E5F-C78F-A7A0CA98D8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" b="385"/>
          <a:stretch/>
        </p:blipFill>
        <p:spPr>
          <a:xfrm>
            <a:off x="8490059" y="972000"/>
            <a:ext cx="2176761" cy="43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1FF071DB-209E-0A51-DE3D-D97936AC39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17085" y="975035"/>
            <a:ext cx="1349827" cy="5403133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176EF700-0BD7-CCD5-E3B6-E5B5C2A07B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737276">
            <a:off x="4590023" y="-1717648"/>
            <a:ext cx="7858722" cy="1832898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riangolo isoscele 8">
            <a:extLst>
              <a:ext uri="{FF2B5EF4-FFF2-40B4-BE49-F238E27FC236}">
                <a16:creationId xmlns:a16="http://schemas.microsoft.com/office/drawing/2014/main" id="{02D70CAB-92D1-F9B9-39CF-CC9D116F8A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11448659" y="-83976"/>
            <a:ext cx="1483569" cy="1059010"/>
          </a:xfrm>
          <a:prstGeom prst="triangle">
            <a:avLst/>
          </a:prstGeom>
          <a:solidFill>
            <a:srgbClr val="009E47"/>
          </a:soli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707959E1-AEB4-6759-22B4-AD8FCE9B87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299520">
            <a:off x="-674915" y="-331490"/>
            <a:ext cx="1349827" cy="969679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764C1557-BF18-6F6F-CB2B-35CC93AAE0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28841" y="4917233"/>
            <a:ext cx="5326317" cy="1940767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998973D-97C3-E9CF-2441-8730DA80D157}"/>
              </a:ext>
            </a:extLst>
          </p:cNvPr>
          <p:cNvSpPr txBox="1"/>
          <p:nvPr/>
        </p:nvSpPr>
        <p:spPr>
          <a:xfrm>
            <a:off x="816559" y="2228671"/>
            <a:ext cx="4241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Dettagli del gruppo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Eliminazione partecipanti (Solo admin)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Eliminazione gruppo (Solo admin)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Uscita dal gruppo (Solo utenti)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Invito per gli utenti (4.0)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Calendario degli impegni del gruppo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6BA6FD6-3F16-C1C3-58CD-03FBAE953D0D}"/>
              </a:ext>
            </a:extLst>
          </p:cNvPr>
          <p:cNvSpPr txBox="1">
            <a:spLocks/>
          </p:cNvSpPr>
          <p:nvPr/>
        </p:nvSpPr>
        <p:spPr>
          <a:xfrm>
            <a:off x="170238" y="877938"/>
            <a:ext cx="55214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>
                <a:solidFill>
                  <a:srgbClr val="007A37"/>
                </a:solidFill>
                <a:latin typeface="Abadi" panose="020B0604020104020204" pitchFamily="34" charset="0"/>
                <a:ea typeface="Roboto Medium"/>
                <a:cs typeface="Roboto Medium"/>
                <a:sym typeface="Roboto Medium"/>
              </a:rPr>
              <a:t>3.1 Visualizzazione 	Gruppi</a:t>
            </a:r>
            <a:endParaRPr lang="it-IT" sz="4800">
              <a:latin typeface="Abadi" panose="020B0604020104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7FCF1F2-5EA0-2C64-B1A2-2247D83CF0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>
          <a:xfrm>
            <a:off x="5907601" y="972000"/>
            <a:ext cx="2151867" cy="43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98683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9015E-DA53-5432-F71D-8433369F3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5A063EC7-2C6B-4932-A1E0-1585A5BD8C6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17085" y="975035"/>
            <a:ext cx="1349827" cy="5403133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DDE83EE6-9282-46AC-D723-70DE581641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737276">
            <a:off x="4590023" y="-1717648"/>
            <a:ext cx="7858722" cy="1832898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riangolo isoscele 8">
            <a:extLst>
              <a:ext uri="{FF2B5EF4-FFF2-40B4-BE49-F238E27FC236}">
                <a16:creationId xmlns:a16="http://schemas.microsoft.com/office/drawing/2014/main" id="{1BAEB408-855E-3B44-0931-5574561ECC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11448659" y="-83976"/>
            <a:ext cx="1483569" cy="1059010"/>
          </a:xfrm>
          <a:prstGeom prst="triangle">
            <a:avLst/>
          </a:prstGeom>
          <a:solidFill>
            <a:srgbClr val="009E47"/>
          </a:soli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22A8883A-5F07-A790-0F65-4016B72153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299520">
            <a:off x="-674915" y="-331490"/>
            <a:ext cx="1349827" cy="969679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5D6B5A-EEE4-CE7F-A123-B42DEB180781}"/>
              </a:ext>
            </a:extLst>
          </p:cNvPr>
          <p:cNvSpPr txBox="1">
            <a:spLocks/>
          </p:cNvSpPr>
          <p:nvPr/>
        </p:nvSpPr>
        <p:spPr>
          <a:xfrm>
            <a:off x="170237" y="877938"/>
            <a:ext cx="48309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>
                <a:solidFill>
                  <a:srgbClr val="007A37"/>
                </a:solidFill>
                <a:latin typeface="Abadi" panose="020B0604020104020204" pitchFamily="34" charset="0"/>
                <a:ea typeface="Roboto Medium"/>
                <a:cs typeface="Roboto Medium"/>
                <a:sym typeface="Roboto Medium"/>
              </a:rPr>
              <a:t>3.1.1 Visualizzazione 	   Gruppi</a:t>
            </a:r>
            <a:endParaRPr lang="it-IT" sz="4800">
              <a:latin typeface="Abadi" panose="020B060402010402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0EA1931-2313-5495-510E-B7F248E99864}"/>
              </a:ext>
            </a:extLst>
          </p:cNvPr>
          <p:cNvSpPr txBox="1">
            <a:spLocks/>
          </p:cNvSpPr>
          <p:nvPr/>
        </p:nvSpPr>
        <p:spPr>
          <a:xfrm>
            <a:off x="1000370" y="2379306"/>
            <a:ext cx="4068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Visualizzazione di uscita dal gruppo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badi" panose="020B0604020104020204" pitchFamily="34" charset="0"/>
              </a:rPr>
              <a:t>Visualizzazione della cancellazione di un utente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Abadi" panose="020B0604020104020204" pitchFamily="34" charset="0"/>
            </a:endParaRPr>
          </a:p>
        </p:txBody>
      </p:sp>
      <p:pic>
        <p:nvPicPr>
          <p:cNvPr id="15" name="uscita dal gruppo">
            <a:hlinkClick r:id="" action="ppaction://media"/>
            <a:extLst>
              <a:ext uri="{FF2B5EF4-FFF2-40B4-BE49-F238E27FC236}">
                <a16:creationId xmlns:a16="http://schemas.microsoft.com/office/drawing/2014/main" id="{60E61600-7C4B-3EF3-9F5B-3E8D845D7C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4199" b="6299"/>
          <a:stretch/>
        </p:blipFill>
        <p:spPr>
          <a:xfrm>
            <a:off x="5907600" y="972000"/>
            <a:ext cx="2172035" cy="43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cancellazioneUtente">
            <a:hlinkClick r:id="" action="ppaction://media"/>
            <a:extLst>
              <a:ext uri="{FF2B5EF4-FFF2-40B4-BE49-F238E27FC236}">
                <a16:creationId xmlns:a16="http://schemas.microsoft.com/office/drawing/2014/main" id="{9CFD4C5D-5A54-8DBA-5704-05C923A02AC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4199" b="6300"/>
          <a:stretch/>
        </p:blipFill>
        <p:spPr>
          <a:xfrm>
            <a:off x="8488800" y="972000"/>
            <a:ext cx="2172035" cy="43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ADFDDECA-7502-B6B4-7904-23AF6BF6B0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28841" y="4917233"/>
            <a:ext cx="5326317" cy="1940767"/>
          </a:xfrm>
          <a:prstGeom prst="triangle">
            <a:avLst/>
          </a:prstGeom>
          <a:gradFill flip="none" rotWithShape="1">
            <a:gsLst>
              <a:gs pos="0">
                <a:srgbClr val="009E47">
                  <a:shade val="30000"/>
                  <a:satMod val="115000"/>
                </a:srgbClr>
              </a:gs>
              <a:gs pos="50000">
                <a:srgbClr val="009E47">
                  <a:shade val="67500"/>
                  <a:satMod val="115000"/>
                </a:srgbClr>
              </a:gs>
              <a:gs pos="100000">
                <a:srgbClr val="009E4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377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4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 algn="l">
          <a:buFont typeface="Arial" panose="020B0604020202020204" pitchFamily="34" charset="0"/>
          <a:buChar char="•"/>
          <a:defRPr dirty="0">
            <a:latin typeface="Abadi" panose="020B06040201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713</Words>
  <Application>Microsoft Macintosh PowerPoint</Application>
  <PresentationFormat>Widescreen</PresentationFormat>
  <Paragraphs>127</Paragraphs>
  <Slides>24</Slides>
  <Notes>22</Notes>
  <HiddenSlides>0</HiddenSlides>
  <MMClips>7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2" baseType="lpstr">
      <vt:lpstr>Abadi</vt:lpstr>
      <vt:lpstr>Aptos</vt:lpstr>
      <vt:lpstr>Aptos Display</vt:lpstr>
      <vt:lpstr>Arial</vt:lpstr>
      <vt:lpstr>Courier New</vt:lpstr>
      <vt:lpstr>Roboto</vt:lpstr>
      <vt:lpstr>Roboto Medium</vt:lpstr>
      <vt:lpstr>Tema di Office</vt:lpstr>
      <vt:lpstr>Presentazione OssigeNow 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Ossigenow  </dc:title>
  <dc:creator>SIMONE DESSI</dc:creator>
  <cp:lastModifiedBy>MARCO PILIA</cp:lastModifiedBy>
  <cp:revision>1</cp:revision>
  <dcterms:created xsi:type="dcterms:W3CDTF">2024-02-17T18:56:46Z</dcterms:created>
  <dcterms:modified xsi:type="dcterms:W3CDTF">2024-02-20T14:01:14Z</dcterms:modified>
</cp:coreProperties>
</file>